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charts/chart20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79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9" r:id="rId13"/>
    <p:sldId id="270" r:id="rId14"/>
    <p:sldId id="271" r:id="rId15"/>
    <p:sldId id="281" r:id="rId16"/>
    <p:sldId id="280" r:id="rId17"/>
    <p:sldId id="272" r:id="rId18"/>
    <p:sldId id="276" r:id="rId19"/>
    <p:sldId id="275" r:id="rId20"/>
    <p:sldId id="268" r:id="rId21"/>
    <p:sldId id="278" r:id="rId22"/>
    <p:sldId id="277" r:id="rId23"/>
    <p:sldId id="282" r:id="rId24"/>
    <p:sldId id="283" r:id="rId25"/>
    <p:sldId id="274" r:id="rId26"/>
    <p:sldId id="273" r:id="rId27"/>
    <p:sldId id="284" r:id="rId2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928" autoAdjust="0"/>
  </p:normalViewPr>
  <p:slideViewPr>
    <p:cSldViewPr snapToGrid="0">
      <p:cViewPr varScale="1">
        <p:scale>
          <a:sx n="61" d="100"/>
          <a:sy n="61" d="100"/>
        </p:scale>
        <p:origin x="-20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DIAGN&#211;STICO%20DAS%20BIBLIOTECAS%20ESCOLARES%20DA%20REDE%20P&#218;BLICA%20ESTADUAL%20EM%20FLORIAN&#211;POLIS%20(SC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DIAGN&#211;STICO%20DAS%20BIBLIOTECAS%20ESCOLARES%20DA%20REDE%20P&#218;BLICA%20ESTADUAL%20EM%20FLORIAN&#211;POLIS%20(SC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DIAGN&#211;STICO%20DAS%20BIBLIOTECAS%20ESCOLARES%20DA%20REDE%20P&#218;BLICA%20ESTADUAL%20EM%20FLORIAN&#211;POLIS%20(SC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DIAGN&#211;STICO%20DAS%20BIBLIOTECAS%20ESCOLARES%20DA%20REDE%20P&#218;BLICA%20ESTADUAL%20EM%20FLORIAN&#211;POLIS%20(SC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DIAGN&#211;STICO%20DAS%20BIBLIOTECAS%20ESCOLARES%20DA%20REDE%20P&#218;BLICA%20ESTADUAL%20EM%20FLORIAN&#211;POLIS%20(SC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DIAGN&#211;STICO%20DAS%20BIBLIOTECAS%20ESCOLARES%20DA%20REDE%20P&#218;BLICA%20ESTADUAL%20EM%20FLORIAN&#211;POLIS%20(SC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DIAGN&#211;STICO%20DAS%20BIBLIOTECAS%20ESCOLARES%20DA%20REDE%20P&#218;BLICA%20ESTADUAL%20EM%20FLORIAN&#211;POLIS%20(SC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DIAGN&#211;STICO%20DAS%20BIBLIOTECAS%20ESCOLARES%20DA%20REDE%20P&#218;BLICA%20ESTADUAL%20EM%20FLORIAN&#211;POLIS%20(SC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DIAGN&#211;STICO%20DAS%20BIBLIOTECAS%20ESCOLARES%20DA%20REDE%20P&#218;BLICA%20ESTADUAL%20EM%20FLORIAN&#211;POLIS%20(SC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BIBLIOTECAS%20ESCOLARES%20DA%20REDE%20P&#218;BLICA%20municipalEM%20FLORIAN&#211;POLIS%20(SC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BIBLIOTECAS%20ESCOLARES%20DA%20REDE%20P&#218;BLICA%20municipalEM%20FLORIAN&#211;POLIS%20(SC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BIBLIOTECAS%20ESCOLARES%20DA%20REDE%20P&#218;BLICA%20municipalEM%20FLORIAN&#211;POLIS%20(SC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BIBLIOTECAS%20ESCOLARES%20DA%20REDE%20P&#218;BLICA%20municipalEM%20FLORIAN&#211;POLIS%20(SC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BIBLIOTECAS%20ESCOLARES%20DA%20REDE%20P&#218;BLICA%20municipalEM%20FLORIAN&#211;POLIS%20(SC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BIBLIOTECAS%20ESCOLARES%20DA%20REDE%20P&#218;BLICA%20municipalEM%20FLORIAN&#211;POLIS%20(SC)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BIBLIOTECAS%20ESCOLARES%20DA%20REDE%20P&#218;BLICA%20municipalEM%20FLORIAN&#211;POLIS%20(SC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BIBLIOTECAS%20ESCOLARES%20DA%20REDE%20P&#218;BLICA%20municipalEM%20FLORIAN&#211;POLIS%20(SC)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BIBLIOTECAS%20ESCOLARES%20DA%20REDE%20P&#218;BLICA%20municipalEM%20FLORIAN&#211;POLIS%20(SC)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BIBLIOTECAS%20ESCOLARES%20DA%20REDE%20P&#218;BLICA%20municipalEM%20FLORIAN&#211;POLIS%20(SC)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esktop\FISCALIZA&#199;&#195;O%20-%20Viviane\IX%20F&#243;rum%20BE%202018\gr&#225;ficos%20DIAGN&#211;STICO%20DAS%20BIBLIOTECAS%20ESCOLARES%20DA%20REDE%20P&#218;BLICA%20ESTADUAL%20EM%20FLORIAN&#211;POLIS%20(SC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Ensino Ofertado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rgbClr val="7030A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spPr>
              <a:solidFill>
                <a:srgbClr val="0070C0"/>
              </a:solidFill>
            </c:spPr>
          </c:dPt>
          <c:cat>
            <c:strRef>
              <c:f>Plan1!$A$53:$A$56</c:f>
              <c:strCache>
                <c:ptCount val="4"/>
                <c:pt idx="0">
                  <c:v>Ensino Fundamental I - 69%</c:v>
                </c:pt>
                <c:pt idx="1">
                  <c:v>Ensino Fundamental II - 72%</c:v>
                </c:pt>
                <c:pt idx="2">
                  <c:v>Ensino Médio - 56%</c:v>
                </c:pt>
                <c:pt idx="3">
                  <c:v>Outros tipos de ensino - 5%</c:v>
                </c:pt>
              </c:strCache>
            </c:strRef>
          </c:cat>
          <c:val>
            <c:numRef>
              <c:f>Plan1!$B$53:$B$56</c:f>
              <c:numCache>
                <c:formatCode>General</c:formatCode>
                <c:ptCount val="4"/>
                <c:pt idx="0">
                  <c:v>27</c:v>
                </c:pt>
                <c:pt idx="1">
                  <c:v>28</c:v>
                </c:pt>
                <c:pt idx="2">
                  <c:v>22</c:v>
                </c:pt>
                <c:pt idx="3">
                  <c:v>2</c:v>
                </c:pt>
              </c:numCache>
            </c:numRef>
          </c:val>
        </c:ser>
        <c:dLbls>
          <c:showVal val="1"/>
        </c:dLbls>
        <c:overlap val="-25"/>
        <c:axId val="84666240"/>
        <c:axId val="84667776"/>
      </c:barChart>
      <c:catAx>
        <c:axId val="8466624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/>
            </a:pPr>
            <a:endParaRPr lang="pt-BR"/>
          </a:p>
        </c:txPr>
        <c:crossAx val="84667776"/>
        <c:crosses val="autoZero"/>
        <c:auto val="1"/>
        <c:lblAlgn val="ctr"/>
        <c:lblOffset val="100"/>
      </c:catAx>
      <c:valAx>
        <c:axId val="84667776"/>
        <c:scaling>
          <c:orientation val="minMax"/>
        </c:scaling>
        <c:delete val="1"/>
        <c:axPos val="l"/>
        <c:numFmt formatCode="General" sourceLinked="1"/>
        <c:tickLblPos val="none"/>
        <c:crossAx val="84666240"/>
        <c:crosses val="autoZero"/>
        <c:crossBetween val="between"/>
      </c:valAx>
    </c:plotArea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/>
          <a:lstStyle/>
          <a:p>
            <a:pPr>
              <a:defRPr sz="1800"/>
            </a:pPr>
            <a:r>
              <a:rPr lang="pt-BR" sz="1800"/>
              <a:t>Alunos matriculados</a:t>
            </a:r>
          </a:p>
        </c:rich>
      </c:tx>
      <c:layout/>
    </c:title>
    <c:view3D>
      <c:rotX val="50"/>
      <c:perspective val="0"/>
    </c:view3D>
    <c:plotArea>
      <c:layout>
        <c:manualLayout>
          <c:layoutTarget val="inner"/>
          <c:xMode val="edge"/>
          <c:yMode val="edge"/>
          <c:x val="0"/>
          <c:y val="0.22861214550347278"/>
          <c:w val="0.54174003158526274"/>
          <c:h val="0.66468518150032718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4F81BD"/>
              </a:solidFill>
            </c:spPr>
          </c:dPt>
          <c:dPt>
            <c:idx val="1"/>
            <c:spPr>
              <a:solidFill>
                <a:srgbClr val="C0504D"/>
              </a:solidFill>
            </c:spPr>
          </c:dPt>
          <c:dPt>
            <c:idx val="2"/>
            <c:spPr>
              <a:solidFill>
                <a:srgbClr val="9BBB59"/>
              </a:solidFill>
            </c:spPr>
          </c:dPt>
          <c:dLbls>
            <c:showPercent val="1"/>
            <c:showLeaderLines val="1"/>
          </c:dLbls>
          <c:cat>
            <c:strRef>
              <c:f>Plan1!$A$33:$A$35</c:f>
              <c:strCache>
                <c:ptCount val="3"/>
                <c:pt idx="0">
                  <c:v>≤ 700 alunos matriculados - 22 escolas</c:v>
                </c:pt>
                <c:pt idx="1">
                  <c:v>≥ 701 alunos matriculados - 12 escolas</c:v>
                </c:pt>
                <c:pt idx="2">
                  <c:v>Não informou - 5 escolas</c:v>
                </c:pt>
              </c:strCache>
            </c:strRef>
          </c:cat>
          <c:val>
            <c:numRef>
              <c:f>Plan1!$B$33:$B$35</c:f>
              <c:numCache>
                <c:formatCode>General</c:formatCode>
                <c:ptCount val="3"/>
                <c:pt idx="0">
                  <c:v>22</c:v>
                </c:pt>
                <c:pt idx="1">
                  <c:v>12</c:v>
                </c:pt>
                <c:pt idx="2">
                  <c:v>5</c:v>
                </c:pt>
              </c:numCache>
            </c:numRef>
          </c:val>
        </c:ser>
      </c:pie3DChart>
      <c:spPr>
        <a:solidFill>
          <a:srgbClr val="FFFFFF"/>
        </a:solidFill>
      </c:spPr>
    </c:plotArea>
    <c:legend>
      <c:legendPos val="r"/>
      <c:layout>
        <c:manualLayout>
          <c:xMode val="edge"/>
          <c:yMode val="edge"/>
          <c:x val="0.36908611392757196"/>
          <c:y val="0.22423150174820206"/>
          <c:w val="0.60148854142840091"/>
          <c:h val="0.53382301941499211"/>
        </c:manualLayout>
      </c:layout>
    </c:legend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title>
      <c:tx>
        <c:rich>
          <a:bodyPr/>
          <a:lstStyle/>
          <a:p>
            <a:pPr>
              <a:defRPr sz="1800"/>
            </a:pPr>
            <a:r>
              <a:rPr lang="pt-BR" sz="1800"/>
              <a:t>Biblioteca</a:t>
            </a:r>
          </a:p>
        </c:rich>
      </c:tx>
      <c:layout/>
    </c:title>
    <c:view3D>
      <c:rotX val="50"/>
      <c:perspective val="0"/>
    </c:view3D>
    <c:plotArea>
      <c:layout>
        <c:manualLayout>
          <c:layoutTarget val="inner"/>
          <c:xMode val="edge"/>
          <c:yMode val="edge"/>
          <c:x val="0"/>
          <c:y val="0.30738712706783233"/>
          <c:w val="0.59223685480645882"/>
          <c:h val="0.66030243925931298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chemeClr val="accent2"/>
              </a:solidFill>
            </c:spPr>
          </c:dPt>
          <c:dLbls>
            <c:showPercent val="1"/>
            <c:showLeaderLines val="1"/>
          </c:dLbls>
          <c:cat>
            <c:strRef>
              <c:f>Plan1!$A$1:$A$3</c:f>
              <c:strCache>
                <c:ptCount val="3"/>
                <c:pt idx="0">
                  <c:v>Bibliotecas abertas - 27</c:v>
                </c:pt>
                <c:pt idx="1">
                  <c:v>Escolas SEM biblioteca - 04</c:v>
                </c:pt>
                <c:pt idx="2">
                  <c:v>Bibliotecas fechadas/desativadas - 06</c:v>
                </c:pt>
              </c:strCache>
            </c:strRef>
          </c:cat>
          <c:val>
            <c:numRef>
              <c:f>Plan1!$B$1:$B$3</c:f>
              <c:numCache>
                <c:formatCode>General</c:formatCode>
                <c:ptCount val="3"/>
                <c:pt idx="0">
                  <c:v>27</c:v>
                </c:pt>
                <c:pt idx="1">
                  <c:v>4</c:v>
                </c:pt>
                <c:pt idx="2">
                  <c:v>6</c:v>
                </c:pt>
              </c:numCache>
            </c:numRef>
          </c:val>
        </c:ser>
      </c:pie3DChart>
      <c:spPr>
        <a:solidFill>
          <a:srgbClr val="FFFFFF"/>
        </a:solidFill>
      </c:spPr>
    </c:plotArea>
    <c:legend>
      <c:legendPos val="r"/>
      <c:layout>
        <c:manualLayout>
          <c:xMode val="edge"/>
          <c:yMode val="edge"/>
          <c:x val="0.47969423261671973"/>
          <c:y val="0.24309229694911991"/>
          <c:w val="0.50629525950236953"/>
          <c:h val="0.69427436249367969"/>
        </c:manualLayout>
      </c:layout>
    </c:legend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Acesso</a:t>
            </a:r>
          </a:p>
        </c:rich>
      </c:tx>
      <c:layout/>
    </c:title>
    <c:view3D>
      <c:rotX val="50"/>
      <c:perspective val="0"/>
    </c:view3D>
    <c:plotArea>
      <c:layout>
        <c:manualLayout>
          <c:layoutTarget val="inner"/>
          <c:xMode val="edge"/>
          <c:yMode val="edge"/>
          <c:x val="1.1503692243808527E-2"/>
          <c:y val="0.21190596662781774"/>
          <c:w val="0.61955189004410238"/>
          <c:h val="0.7397261623885466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3"/>
              </a:solidFill>
            </c:spPr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2"/>
              </a:solidFill>
            </c:spPr>
          </c:dPt>
          <c:dLbls>
            <c:showPercent val="1"/>
            <c:showLeaderLines val="1"/>
          </c:dLbls>
          <c:cat>
            <c:strRef>
              <c:f>Plan1!$A$71:$A$73</c:f>
              <c:strCache>
                <c:ptCount val="3"/>
                <c:pt idx="0">
                  <c:v>Térreo - 26</c:v>
                </c:pt>
                <c:pt idx="1">
                  <c:v>Outros andares com rampa - 2</c:v>
                </c:pt>
                <c:pt idx="2">
                  <c:v>Outros andares com escadas - 4</c:v>
                </c:pt>
              </c:strCache>
            </c:strRef>
          </c:cat>
          <c:val>
            <c:numRef>
              <c:f>Plan1!$B$71:$B$73</c:f>
              <c:numCache>
                <c:formatCode>General</c:formatCode>
                <c:ptCount val="3"/>
                <c:pt idx="0">
                  <c:v>26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</c:ser>
      </c:pie3DChart>
      <c:spPr>
        <a:solidFill>
          <a:srgbClr val="FFFFFF"/>
        </a:solidFill>
      </c:spPr>
    </c:plotArea>
    <c:legend>
      <c:legendPos val="r"/>
      <c:layout>
        <c:manualLayout>
          <c:xMode val="edge"/>
          <c:yMode val="edge"/>
          <c:x val="0.59411407128801552"/>
          <c:y val="0.28691018315851335"/>
          <c:w val="0.39550481373119084"/>
          <c:h val="0.57527729611415923"/>
        </c:manualLayout>
      </c:layout>
    </c:legend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18"/>
  <c:chart>
    <c:title>
      <c:tx>
        <c:rich>
          <a:bodyPr/>
          <a:lstStyle/>
          <a:p>
            <a:pPr>
              <a:defRPr>
                <a:latin typeface="Calibri" pitchFamily="34" charset="0"/>
                <a:cs typeface="Calibri" pitchFamily="34" charset="0"/>
              </a:defRPr>
            </a:pPr>
            <a:r>
              <a:rPr lang="pt-BR" dirty="0">
                <a:latin typeface="Calibri" pitchFamily="34" charset="0"/>
                <a:cs typeface="Calibri" pitchFamily="34" charset="0"/>
              </a:rPr>
              <a:t>Condições do</a:t>
            </a:r>
            <a:r>
              <a:rPr lang="pt-BR" baseline="0" dirty="0">
                <a:latin typeface="Calibri" pitchFamily="34" charset="0"/>
                <a:cs typeface="Calibri" pitchFamily="34" charset="0"/>
              </a:rPr>
              <a:t> Ambiente</a:t>
            </a:r>
            <a:endParaRPr lang="pt-BR" dirty="0">
              <a:latin typeface="Calibri" pitchFamily="34" charset="0"/>
              <a:cs typeface="Calibri" pitchFamily="34" charset="0"/>
            </a:endParaRP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pt-BR"/>
              </a:p>
            </c:txPr>
            <c:showPercent val="1"/>
            <c:showLeaderLines val="1"/>
          </c:dLbls>
          <c:cat>
            <c:strRef>
              <c:f>Plan1!$A$103:$A$104</c:f>
              <c:strCache>
                <c:ptCount val="2"/>
                <c:pt idx="0">
                  <c:v>Adequado - 15</c:v>
                </c:pt>
                <c:pt idx="1">
                  <c:v>Inadequado - 18</c:v>
                </c:pt>
              </c:strCache>
            </c:strRef>
          </c:cat>
          <c:val>
            <c:numRef>
              <c:f>Plan1!$B$103:$B$104</c:f>
              <c:numCache>
                <c:formatCode>General</c:formatCode>
                <c:ptCount val="2"/>
                <c:pt idx="0">
                  <c:v>15</c:v>
                </c:pt>
                <c:pt idx="1">
                  <c:v>18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3086811023622069"/>
          <c:y val="0.38159375911344451"/>
          <c:w val="0.34135411198600213"/>
          <c:h val="0.26447433654126568"/>
        </c:manualLayout>
      </c:layout>
      <c:txPr>
        <a:bodyPr/>
        <a:lstStyle/>
        <a:p>
          <a:pPr>
            <a:defRPr sz="1400">
              <a:latin typeface="Calibri" pitchFamily="34" charset="0"/>
              <a:cs typeface="Calibri" pitchFamily="34" charset="0"/>
            </a:defRPr>
          </a:pPr>
          <a:endParaRPr lang="pt-BR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style val="18"/>
  <c:chart>
    <c:title>
      <c:tx>
        <c:rich>
          <a:bodyPr/>
          <a:lstStyle/>
          <a:p>
            <a:pPr>
              <a:defRPr sz="1800"/>
            </a:pPr>
            <a:r>
              <a:rPr lang="pt-BR" sz="1800"/>
              <a:t>Acomodação dos Alunos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0669947506561696E-2"/>
          <c:y val="0.23860673665791776"/>
          <c:w val="0.50049081364829429"/>
          <c:h val="0.64767096821230674"/>
        </c:manualLayout>
      </c:layout>
      <c:pie3DChart>
        <c:varyColors val="1"/>
        <c:ser>
          <c:idx val="0"/>
          <c:order val="0"/>
          <c:dLbls>
            <c:dLbl>
              <c:idx val="1"/>
              <c:spPr/>
              <c:txPr>
                <a:bodyPr/>
                <a:lstStyle/>
                <a:p>
                  <a:pPr>
                    <a:defRPr sz="1400">
                      <a:latin typeface="+mn-lt"/>
                    </a:defRPr>
                  </a:pPr>
                  <a:endParaRPr lang="pt-BR"/>
                </a:p>
              </c:txPr>
            </c:dLbl>
            <c:txPr>
              <a:bodyPr/>
              <a:lstStyle/>
              <a:p>
                <a:pPr>
                  <a:defRPr sz="1400"/>
                </a:pPr>
                <a:endParaRPr lang="pt-BR"/>
              </a:p>
            </c:txPr>
            <c:showPercent val="1"/>
            <c:showLeaderLines val="1"/>
          </c:dLbls>
          <c:cat>
            <c:strRef>
              <c:f>Plan1!$A$118:$A$120</c:f>
              <c:strCache>
                <c:ptCount val="3"/>
                <c:pt idx="0">
                  <c:v>≤ 20 assentos - 12</c:v>
                </c:pt>
                <c:pt idx="1">
                  <c:v>&gt; 20 assentos - 15</c:v>
                </c:pt>
                <c:pt idx="2">
                  <c:v>Não soube informar - 6</c:v>
                </c:pt>
              </c:strCache>
            </c:strRef>
          </c:cat>
          <c:val>
            <c:numRef>
              <c:f>Plan1!$B$118:$B$120</c:f>
              <c:numCache>
                <c:formatCode>General</c:formatCode>
                <c:ptCount val="3"/>
                <c:pt idx="0">
                  <c:v>12</c:v>
                </c:pt>
                <c:pt idx="1">
                  <c:v>15</c:v>
                </c:pt>
                <c:pt idx="2">
                  <c:v>6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3245144356955398"/>
          <c:y val="0.24192184310294551"/>
          <c:w val="0.42310411198600184"/>
          <c:h val="0.56106335666375062"/>
        </c:manualLayout>
      </c:layout>
      <c:txPr>
        <a:bodyPr/>
        <a:lstStyle/>
        <a:p>
          <a:pPr>
            <a:defRPr sz="1400"/>
          </a:pPr>
          <a:endParaRPr lang="pt-BR"/>
        </a:p>
      </c:txPr>
    </c:legend>
    <c:plotVisOnly val="1"/>
  </c:chart>
  <c:txPr>
    <a:bodyPr/>
    <a:lstStyle/>
    <a:p>
      <a:pPr>
        <a:defRPr sz="18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/>
          <a:lstStyle/>
          <a:p>
            <a:pPr>
              <a:defRPr sz="1800"/>
            </a:pPr>
            <a:r>
              <a:rPr lang="pt-BR" sz="1800" dirty="0" smtClean="0"/>
              <a:t>Quantidade</a:t>
            </a:r>
            <a:endParaRPr lang="pt-BR" sz="1800" dirty="0"/>
          </a:p>
        </c:rich>
      </c:tx>
      <c:layout/>
    </c:title>
    <c:view3D>
      <c:rotX val="50"/>
      <c:perspective val="0"/>
    </c:view3D>
    <c:plotArea>
      <c:layout/>
      <c:pie3DChart>
        <c:varyColors val="1"/>
        <c:ser>
          <c:idx val="0"/>
          <c:order val="0"/>
          <c:dPt>
            <c:idx val="0"/>
            <c:spPr>
              <a:solidFill>
                <a:srgbClr val="4F81BD"/>
              </a:solidFill>
            </c:spPr>
          </c:dPt>
          <c:dPt>
            <c:idx val="1"/>
            <c:spPr>
              <a:solidFill>
                <a:schemeClr val="accent3"/>
              </a:solidFill>
            </c:spPr>
          </c:dPt>
          <c:dPt>
            <c:idx val="2"/>
            <c:spPr>
              <a:solidFill>
                <a:schemeClr val="accent2"/>
              </a:solidFill>
            </c:spPr>
          </c:dPt>
          <c:dLbls>
            <c:showPercent val="1"/>
            <c:showLeaderLines val="1"/>
          </c:dLbls>
          <c:cat>
            <c:strRef>
              <c:f>Plan1!$A$87:$A$89</c:f>
              <c:strCache>
                <c:ptCount val="3"/>
                <c:pt idx="0">
                  <c:v>≤ 6.000 exemplares - 5</c:v>
                </c:pt>
                <c:pt idx="1">
                  <c:v>≥6.000 exemplares - 7</c:v>
                </c:pt>
                <c:pt idx="2">
                  <c:v>Não soube informar - 21</c:v>
                </c:pt>
              </c:strCache>
            </c:strRef>
          </c:cat>
          <c:val>
            <c:numRef>
              <c:f>Plan1!$B$87:$B$89</c:f>
              <c:numCache>
                <c:formatCode>General</c:formatCode>
                <c:ptCount val="3"/>
                <c:pt idx="0">
                  <c:v>5</c:v>
                </c:pt>
                <c:pt idx="1">
                  <c:v>7</c:v>
                </c:pt>
                <c:pt idx="2">
                  <c:v>21</c:v>
                </c:pt>
              </c:numCache>
            </c:numRef>
          </c:val>
        </c:ser>
      </c:pie3DChart>
      <c:spPr>
        <a:solidFill>
          <a:srgbClr val="FFFFFF"/>
        </a:solidFill>
      </c:spPr>
    </c:plotArea>
    <c:legend>
      <c:legendPos val="r"/>
      <c:layout/>
    </c:legend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18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Computadores para alunos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Plan1!$C$7:$C$8</c:f>
              <c:strCache>
                <c:ptCount val="2"/>
                <c:pt idx="0">
                  <c:v>Sim - 6</c:v>
                </c:pt>
                <c:pt idx="1">
                  <c:v>Não - 27</c:v>
                </c:pt>
              </c:strCache>
            </c:strRef>
          </c:cat>
          <c:val>
            <c:numRef>
              <c:f>Plan1!$D$7:$D$8</c:f>
              <c:numCache>
                <c:formatCode>General</c:formatCode>
                <c:ptCount val="2"/>
                <c:pt idx="0">
                  <c:v>6</c:v>
                </c:pt>
                <c:pt idx="1">
                  <c:v>27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/>
          <a:lstStyle/>
          <a:p>
            <a:pPr>
              <a:defRPr sz="2800"/>
            </a:pPr>
            <a:r>
              <a:rPr lang="en-US" sz="2800"/>
              <a:t>Recursos Humanos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5.8679706601466965E-2"/>
          <c:y val="0.23342476604337731"/>
          <c:w val="0.54048168184355927"/>
          <c:h val="0.66421972557482289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3"/>
              </a:solidFill>
            </c:spPr>
          </c:dPt>
          <c:dPt>
            <c:idx val="2"/>
            <c:spPr>
              <a:solidFill>
                <a:schemeClr val="accent1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2200" b="1"/>
                  </a:pPr>
                  <a:endParaRPr lang="pt-BR"/>
                </a:p>
              </c:txPr>
            </c:dLbl>
            <c:dLbl>
              <c:idx val="3"/>
              <c:layout>
                <c:manualLayout>
                  <c:x val="7.2938926643949503E-4"/>
                  <c:y val="-0.1133950258150869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Plan1!$A$134:$A$138</c:f>
              <c:strCache>
                <c:ptCount val="5"/>
                <c:pt idx="0">
                  <c:v>Bibliotecário - 2</c:v>
                </c:pt>
                <c:pt idx="1">
                  <c:v>Professor readaptado - 19</c:v>
                </c:pt>
                <c:pt idx="2">
                  <c:v>Professor Orientador de Leitura - 2</c:v>
                </c:pt>
                <c:pt idx="3">
                  <c:v>Outros servidores - 1</c:v>
                </c:pt>
                <c:pt idx="4">
                  <c:v>Sem funcionários - 9</c:v>
                </c:pt>
              </c:strCache>
            </c:strRef>
          </c:cat>
          <c:val>
            <c:numRef>
              <c:f>Plan1!$B$134:$B$138</c:f>
              <c:numCache>
                <c:formatCode>General</c:formatCode>
                <c:ptCount val="5"/>
                <c:pt idx="0">
                  <c:v>2</c:v>
                </c:pt>
                <c:pt idx="1">
                  <c:v>19</c:v>
                </c:pt>
                <c:pt idx="2">
                  <c:v>2</c:v>
                </c:pt>
                <c:pt idx="3">
                  <c:v>1</c:v>
                </c:pt>
                <c:pt idx="4">
                  <c:v>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400" b="1"/>
            </a:pPr>
            <a:endParaRPr lang="pt-BR"/>
          </a:p>
        </c:txPr>
      </c:legendEntry>
      <c:layout>
        <c:manualLayout>
          <c:xMode val="edge"/>
          <c:yMode val="edge"/>
          <c:x val="0.58679706601466997"/>
          <c:y val="0.15926762166777356"/>
          <c:w val="0.40342298288508582"/>
          <c:h val="0.79995889068083414"/>
        </c:manualLayout>
      </c:layout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18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Alunos matriculados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20907844852726765"/>
          <c:w val="0.54799840172613568"/>
          <c:h val="0.70489176359627836"/>
        </c:manualLayout>
      </c:layout>
      <c:pie3D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Plan1!$A$22:$A$24</c:f>
              <c:strCache>
                <c:ptCount val="3"/>
                <c:pt idx="0">
                  <c:v>≤ 700 alunos matriculados - 15 escolas</c:v>
                </c:pt>
                <c:pt idx="1">
                  <c:v>≥ 701 alunos matriculados - 6 escolas</c:v>
                </c:pt>
                <c:pt idx="2">
                  <c:v>Não informou - 1 escolas</c:v>
                </c:pt>
              </c:strCache>
            </c:strRef>
          </c:cat>
          <c:val>
            <c:numRef>
              <c:f>Plan1!$B$22:$B$24</c:f>
              <c:numCache>
                <c:formatCode>General</c:formatCode>
                <c:ptCount val="3"/>
                <c:pt idx="0">
                  <c:v>15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49683070866141732"/>
          <c:y val="0.17415317876932049"/>
          <c:w val="0.48650262467191602"/>
          <c:h val="0.78829068241469868"/>
        </c:manualLayout>
      </c:layout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8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Ensino Ofertado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cat>
            <c:strRef>
              <c:f>Plan1!$A$44:$A$45</c:f>
              <c:strCache>
                <c:ptCount val="2"/>
                <c:pt idx="0">
                  <c:v>Ensino Fundamental I - 100%</c:v>
                </c:pt>
                <c:pt idx="1">
                  <c:v>Ensino Fundamental II - 77%</c:v>
                </c:pt>
              </c:strCache>
            </c:strRef>
          </c:cat>
          <c:val>
            <c:numRef>
              <c:f>Plan1!$B$44:$B$45</c:f>
              <c:numCache>
                <c:formatCode>General</c:formatCode>
                <c:ptCount val="2"/>
                <c:pt idx="0">
                  <c:v>22</c:v>
                </c:pt>
                <c:pt idx="1">
                  <c:v>17</c:v>
                </c:pt>
              </c:numCache>
            </c:numRef>
          </c:val>
        </c:ser>
        <c:dLbls>
          <c:showVal val="1"/>
        </c:dLbls>
        <c:overlap val="-25"/>
        <c:axId val="86910080"/>
        <c:axId val="86911616"/>
      </c:barChart>
      <c:catAx>
        <c:axId val="86910080"/>
        <c:scaling>
          <c:orientation val="minMax"/>
        </c:scaling>
        <c:axPos val="b"/>
        <c:majorTickMark val="none"/>
        <c:tickLblPos val="nextTo"/>
        <c:crossAx val="86911616"/>
        <c:crosses val="autoZero"/>
        <c:auto val="1"/>
        <c:lblAlgn val="ctr"/>
        <c:lblOffset val="100"/>
      </c:catAx>
      <c:valAx>
        <c:axId val="86911616"/>
        <c:scaling>
          <c:orientation val="minMax"/>
        </c:scaling>
        <c:delete val="1"/>
        <c:axPos val="l"/>
        <c:numFmt formatCode="General" sourceLinked="1"/>
        <c:tickLblPos val="none"/>
        <c:crossAx val="86910080"/>
        <c:crosses val="autoZero"/>
        <c:crossBetween val="between"/>
      </c:valAx>
    </c:plotArea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18"/>
  <c:chart>
    <c:title>
      <c:tx>
        <c:rich>
          <a:bodyPr/>
          <a:lstStyle/>
          <a:p>
            <a:pPr>
              <a:defRPr/>
            </a:pPr>
            <a:r>
              <a:rPr lang="pt-BR"/>
              <a:t>Bibliotecas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1.9689851268591452E-2"/>
          <c:y val="0.22296733741615649"/>
          <c:w val="0.53399256342957191"/>
          <c:h val="0.61658865558471865"/>
        </c:manualLayout>
      </c:layout>
      <c:pie3D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Plan1!$A$1:$A$2</c:f>
              <c:strCache>
                <c:ptCount val="2"/>
                <c:pt idx="0">
                  <c:v>Bibliotecas abertas - 21</c:v>
                </c:pt>
                <c:pt idx="1">
                  <c:v>Bibliotecas fechadas - 01</c:v>
                </c:pt>
              </c:strCache>
            </c:strRef>
          </c:cat>
          <c:val>
            <c:numRef>
              <c:f>Plan1!$B$1:$B$2</c:f>
              <c:numCache>
                <c:formatCode>General</c:formatCode>
                <c:ptCount val="2"/>
                <c:pt idx="0">
                  <c:v>21</c:v>
                </c:pt>
                <c:pt idx="1">
                  <c:v>1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455944881889766"/>
          <c:y val="0.38386373578302746"/>
          <c:w val="0.44329440069991249"/>
          <c:h val="0.36886993292505144"/>
        </c:manualLayout>
      </c:layout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Acesso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1149323147547371E-2"/>
          <c:y val="0.30578703703703702"/>
          <c:w val="0.47795334146626783"/>
          <c:h val="0.59824074074074041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3"/>
              </a:solidFill>
            </c:spPr>
          </c:dPt>
          <c:dPt>
            <c:idx val="1"/>
            <c:spPr>
              <a:solidFill>
                <a:schemeClr val="accent6"/>
              </a:solidFill>
            </c:spPr>
          </c:dPt>
          <c:dPt>
            <c:idx val="2"/>
            <c:spPr>
              <a:solidFill>
                <a:schemeClr val="accent2"/>
              </a:solidFill>
            </c:spPr>
          </c:dPt>
          <c:dLbls>
            <c:dLbl>
              <c:idx val="2"/>
              <c:delete val="1"/>
            </c:dLbl>
            <c:showPercent val="1"/>
            <c:showLeaderLines val="1"/>
          </c:dLbls>
          <c:cat>
            <c:strRef>
              <c:f>Plan1!$A$66:$A$68</c:f>
              <c:strCache>
                <c:ptCount val="3"/>
                <c:pt idx="0">
                  <c:v>Térreo - 18</c:v>
                </c:pt>
                <c:pt idx="1">
                  <c:v>Outros andares com rampa - 4</c:v>
                </c:pt>
                <c:pt idx="2">
                  <c:v>Outros andares com escadas - 0</c:v>
                </c:pt>
              </c:strCache>
            </c:strRef>
          </c:cat>
          <c:val>
            <c:numRef>
              <c:f>Plan1!$B$66:$B$68</c:f>
              <c:numCache>
                <c:formatCode>General</c:formatCode>
                <c:ptCount val="3"/>
                <c:pt idx="0">
                  <c:v>18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46979899131485553"/>
          <c:y val="0.30883858267716546"/>
          <c:w val="0.51474145519843761"/>
          <c:h val="0.51343394575678003"/>
        </c:manualLayout>
      </c:layout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18"/>
  <c:chart>
    <c:title>
      <c:tx>
        <c:rich>
          <a:bodyPr/>
          <a:lstStyle/>
          <a:p>
            <a:pPr>
              <a:defRPr sz="1800"/>
            </a:pPr>
            <a:r>
              <a:rPr lang="pt-BR" sz="1800"/>
              <a:t>Condições do ambiente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7.3411198600174976E-2"/>
          <c:y val="0.24786599591717706"/>
          <c:w val="0.59442497812773376"/>
          <c:h val="0.71248578302712151"/>
        </c:manualLayout>
      </c:layout>
      <c:pie3D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Plan1!$A$131:$A$132</c:f>
              <c:strCache>
                <c:ptCount val="2"/>
                <c:pt idx="0">
                  <c:v>Adequado - 16</c:v>
                </c:pt>
                <c:pt idx="1">
                  <c:v>Inadequado - 6</c:v>
                </c:pt>
              </c:strCache>
            </c:strRef>
          </c:cat>
          <c:val>
            <c:numRef>
              <c:f>Plan1!$B$131:$B$132</c:f>
              <c:numCache>
                <c:formatCode>General</c:formatCode>
                <c:ptCount val="2"/>
                <c:pt idx="0">
                  <c:v>16</c:v>
                </c:pt>
                <c:pt idx="1">
                  <c:v>6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8013626421697271"/>
          <c:y val="0.26652085156022176"/>
          <c:w val="0.29764151356080498"/>
          <c:h val="0.37887941090697025"/>
        </c:manualLayout>
      </c:layout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Acomodação dos Alunos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1774729479554146E-2"/>
          <c:y val="0.28027340332458456"/>
          <c:w val="0.4898169731533431"/>
          <c:h val="0.61526356080489941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2"/>
              </a:solidFill>
            </c:spPr>
          </c:dPt>
          <c:dPt>
            <c:idx val="1"/>
            <c:spPr>
              <a:solidFill>
                <a:schemeClr val="accent3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Lbls>
            <c:showPercent val="1"/>
            <c:showLeaderLines val="1"/>
          </c:dLbls>
          <c:cat>
            <c:strRef>
              <c:f>Plan1!$A$151:$A$153</c:f>
              <c:strCache>
                <c:ptCount val="3"/>
                <c:pt idx="0">
                  <c:v>≤ 20 assentos - 12</c:v>
                </c:pt>
                <c:pt idx="1">
                  <c:v>&gt; 20 assentos - 7</c:v>
                </c:pt>
                <c:pt idx="2">
                  <c:v>Não soube informar - 3</c:v>
                </c:pt>
              </c:strCache>
            </c:strRef>
          </c:cat>
          <c:val>
            <c:numRef>
              <c:f>Plan1!$B$151:$B$153</c:f>
              <c:numCache>
                <c:formatCode>General</c:formatCode>
                <c:ptCount val="3"/>
                <c:pt idx="0">
                  <c:v>12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1530230624658877"/>
          <c:y val="0.28754192184310295"/>
          <c:w val="0.37129828009205867"/>
          <c:h val="0.56831911636045518"/>
        </c:manualLayout>
      </c:layout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18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Quantidade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4089854078079231E-2"/>
          <c:y val="0.18305118110236232"/>
          <c:w val="0.52559787980019979"/>
          <c:h val="0.64767096821230674"/>
        </c:manualLayout>
      </c:layout>
      <c:pie3DChart>
        <c:varyColors val="1"/>
        <c:ser>
          <c:idx val="0"/>
          <c:order val="0"/>
          <c:dLbls>
            <c:showPercent val="1"/>
            <c:showLeaderLines val="1"/>
          </c:dLbls>
          <c:cat>
            <c:strRef>
              <c:f>Plan1!$A$88:$A$90</c:f>
              <c:strCache>
                <c:ptCount val="3"/>
                <c:pt idx="0">
                  <c:v>≤ 6.000 exemplares - 6</c:v>
                </c:pt>
                <c:pt idx="1">
                  <c:v>&gt; 6.000 exemplares - 6</c:v>
                </c:pt>
                <c:pt idx="2">
                  <c:v>Não soube informar - 10</c:v>
                </c:pt>
              </c:strCache>
            </c:strRef>
          </c:cat>
          <c:val>
            <c:numRef>
              <c:f>Plan1!$B$88:$B$90</c:f>
              <c:numCache>
                <c:formatCode>General</c:formatCode>
                <c:ptCount val="3"/>
                <c:pt idx="0">
                  <c:v>6</c:v>
                </c:pt>
                <c:pt idx="1">
                  <c:v>6</c:v>
                </c:pt>
                <c:pt idx="2">
                  <c:v>10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093526265715058"/>
          <c:y val="0.18569006999125109"/>
          <c:w val="0.3341458415103194"/>
          <c:h val="0.53591170895304752"/>
        </c:manualLayout>
      </c:layout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18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Informatização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1.6140893770835441E-2"/>
          <c:y val="0.22831756821391785"/>
          <c:w val="0.85165274615997122"/>
          <c:h val="0.77168243178608231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3"/>
              </a:solidFill>
            </c:spPr>
          </c:dPt>
          <c:dLbls>
            <c:showPercent val="1"/>
            <c:showLeaderLines val="1"/>
          </c:dLbls>
          <c:cat>
            <c:strRef>
              <c:f>Plan1!$A$110:$A$111</c:f>
              <c:strCache>
                <c:ptCount val="2"/>
                <c:pt idx="0">
                  <c:v>iniciada - 16</c:v>
                </c:pt>
                <c:pt idx="1">
                  <c:v>não foi iniciada - 6</c:v>
                </c:pt>
              </c:strCache>
            </c:strRef>
          </c:cat>
          <c:val>
            <c:numRef>
              <c:f>Plan1!$B$110:$B$111</c:f>
              <c:numCache>
                <c:formatCode>General</c:formatCode>
                <c:ptCount val="2"/>
                <c:pt idx="0">
                  <c:v>16</c:v>
                </c:pt>
                <c:pt idx="1">
                  <c:v>6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18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Computadores para alunos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6.5400938302327863E-2"/>
          <c:y val="0.28490303295421415"/>
          <c:w val="0.61520357816634696"/>
          <c:h val="0.64767096821230674"/>
        </c:manualLayout>
      </c:layout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45%</a:t>
                    </a:r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Plan1!$A$172:$A$174</c:f>
              <c:strCache>
                <c:ptCount val="3"/>
                <c:pt idx="0">
                  <c:v>Sim - 10</c:v>
                </c:pt>
                <c:pt idx="1">
                  <c:v>Não - 10</c:v>
                </c:pt>
                <c:pt idx="2">
                  <c:v>Não foi observado - 2</c:v>
                </c:pt>
              </c:strCache>
            </c:strRef>
          </c:cat>
          <c:val>
            <c:numRef>
              <c:f>Plan1!$B$172:$B$174</c:f>
              <c:numCache>
                <c:formatCode>General</c:formatCode>
                <c:ptCount val="3"/>
                <c:pt idx="0">
                  <c:v>10</c:v>
                </c:pt>
                <c:pt idx="1">
                  <c:v>10</c:v>
                </c:pt>
                <c:pt idx="2">
                  <c:v>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7260944519686261"/>
          <c:y val="0.29680118110236237"/>
          <c:w val="0.31714925114162984"/>
          <c:h val="0.5590598571011961"/>
        </c:manualLayout>
      </c:layout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18"/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Bibliotecários</a:t>
            </a:r>
          </a:p>
        </c:rich>
      </c:tx>
      <c:layout>
        <c:manualLayout>
          <c:xMode val="edge"/>
          <c:yMode val="edge"/>
          <c:x val="0.390201589284351"/>
          <c:y val="2.4164171763499349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1.9624943520826369E-3"/>
          <c:y val="0.1247622825819133"/>
          <c:w val="0.5545916843856864"/>
          <c:h val="0.63705382299712499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2800" b="1"/>
                  </a:pPr>
                  <a:endParaRPr lang="pt-BR"/>
                </a:p>
              </c:txPr>
            </c:dLbl>
            <c:showPercent val="1"/>
            <c:showLeaderLines val="1"/>
          </c:dLbls>
          <c:cat>
            <c:strRef>
              <c:f>Plan1!$A$194:$A$196</c:f>
              <c:strCache>
                <c:ptCount val="3"/>
                <c:pt idx="0">
                  <c:v>Sim - 14</c:v>
                </c:pt>
                <c:pt idx="1">
                  <c:v>Não - 4</c:v>
                </c:pt>
                <c:pt idx="2">
                  <c:v>Em licença - 4</c:v>
                </c:pt>
              </c:strCache>
            </c:strRef>
          </c:cat>
          <c:val>
            <c:numRef>
              <c:f>Plan1!$B$194:$B$196</c:f>
              <c:numCache>
                <c:formatCode>General</c:formatCode>
                <c:ptCount val="3"/>
                <c:pt idx="0">
                  <c:v>14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000" b="1"/>
            </a:pPr>
            <a:endParaRPr lang="pt-BR"/>
          </a:p>
        </c:txPr>
      </c:legendEntry>
      <c:layout>
        <c:manualLayout>
          <c:xMode val="edge"/>
          <c:yMode val="edge"/>
          <c:x val="0.65336446189694397"/>
          <c:y val="0.16214064118773569"/>
          <c:w val="0.27568620101170838"/>
          <c:h val="0.51049603463404458"/>
        </c:manualLayout>
      </c:layout>
      <c:txPr>
        <a:bodyPr/>
        <a:lstStyle/>
        <a:p>
          <a:pPr>
            <a:defRPr sz="1600"/>
          </a:pPr>
          <a:endParaRPr lang="pt-BR"/>
        </a:p>
      </c:txPr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18"/>
  <c:chart>
    <c:title>
      <c:tx>
        <c:rich>
          <a:bodyPr/>
          <a:lstStyle/>
          <a:p>
            <a:pPr>
              <a:defRPr/>
            </a:pPr>
            <a:r>
              <a:rPr lang="en-US"/>
              <a:t>Adesões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Plan1!$A$163</c:f>
              <c:strCache>
                <c:ptCount val="1"/>
                <c:pt idx="0">
                  <c:v>2016</c:v>
                </c:pt>
              </c:strCache>
            </c:strRef>
          </c:tx>
          <c:val>
            <c:numRef>
              <c:f>Plan1!$B$163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</c:ser>
        <c:ser>
          <c:idx val="1"/>
          <c:order val="1"/>
          <c:tx>
            <c:strRef>
              <c:f>Plan1!$A$164</c:f>
              <c:strCache>
                <c:ptCount val="1"/>
                <c:pt idx="0">
                  <c:v>2017</c:v>
                </c:pt>
              </c:strCache>
            </c:strRef>
          </c:tx>
          <c:val>
            <c:numRef>
              <c:f>Plan1!$B$164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</c:ser>
        <c:dLbls>
          <c:showVal val="1"/>
        </c:dLbls>
        <c:overlap val="-25"/>
        <c:axId val="89391872"/>
        <c:axId val="89393408"/>
      </c:barChart>
      <c:catAx>
        <c:axId val="89391872"/>
        <c:scaling>
          <c:orientation val="minMax"/>
        </c:scaling>
        <c:delete val="1"/>
        <c:axPos val="b"/>
        <c:majorTickMark val="none"/>
        <c:tickLblPos val="none"/>
        <c:crossAx val="89393408"/>
        <c:crosses val="autoZero"/>
        <c:auto val="1"/>
        <c:lblAlgn val="ctr"/>
        <c:lblOffset val="100"/>
      </c:catAx>
      <c:valAx>
        <c:axId val="8939340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93918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4300721784776924"/>
          <c:y val="0.17118073782443871"/>
          <c:w val="0.63898534558180264"/>
          <c:h val="0.13927274715660543"/>
        </c:manualLayout>
      </c:layout>
    </c:legend>
    <c:plotVisOnly val="1"/>
  </c:chart>
  <c:txPr>
    <a:bodyPr/>
    <a:lstStyle/>
    <a:p>
      <a:pPr>
        <a:defRPr sz="2800">
          <a:latin typeface="Calibri" pitchFamily="34" charset="0"/>
          <a:cs typeface="Calibri" pitchFamily="34" charset="0"/>
        </a:defRPr>
      </a:pPr>
      <a:endParaRPr lang="pt-B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37C590-B0C0-4BD4-8ADC-EDCA910DDDF3}" type="doc">
      <dgm:prSet loTypeId="urn:microsoft.com/office/officeart/2005/8/layout/h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C69438C6-E6EF-4F59-B21F-404A44D2AD79}">
      <dgm:prSet phldrT="[Texto]"/>
      <dgm:spPr/>
      <dgm:t>
        <a:bodyPr/>
        <a:lstStyle/>
        <a:p>
          <a:r>
            <a:rPr lang="pt-BR" dirty="0" smtClean="0"/>
            <a:t>Rede Estadual</a:t>
          </a:r>
          <a:endParaRPr lang="pt-BR" dirty="0"/>
        </a:p>
      </dgm:t>
    </dgm:pt>
    <dgm:pt modelId="{56B9D0D4-E746-4B2B-84FC-5DC71AC34F29}" type="parTrans" cxnId="{D5F333F0-BEE7-4E02-A894-6771769DDDAE}">
      <dgm:prSet/>
      <dgm:spPr/>
      <dgm:t>
        <a:bodyPr/>
        <a:lstStyle/>
        <a:p>
          <a:endParaRPr lang="pt-BR"/>
        </a:p>
      </dgm:t>
    </dgm:pt>
    <dgm:pt modelId="{55C39A60-3095-432B-B3AE-24CF24FEF4FA}" type="sibTrans" cxnId="{D5F333F0-BEE7-4E02-A894-6771769DDDAE}">
      <dgm:prSet/>
      <dgm:spPr/>
      <dgm:t>
        <a:bodyPr/>
        <a:lstStyle/>
        <a:p>
          <a:endParaRPr lang="pt-BR"/>
        </a:p>
      </dgm:t>
    </dgm:pt>
    <dgm:pt modelId="{DE85438B-C9AB-48FB-989C-785A6946B2C8}">
      <dgm:prSet phldrT="[Texto]" custT="1"/>
      <dgm:spPr/>
      <dgm:t>
        <a:bodyPr/>
        <a:lstStyle/>
        <a:p>
          <a:r>
            <a:rPr lang="pt-BR" sz="2000" dirty="0" smtClean="0"/>
            <a:t>41 - Educação Básica;</a:t>
          </a:r>
          <a:endParaRPr lang="pt-BR" sz="2000" dirty="0"/>
        </a:p>
      </dgm:t>
    </dgm:pt>
    <dgm:pt modelId="{F6384FCC-931F-4794-ABEF-D200FBCE73D0}" type="parTrans" cxnId="{76966BD6-ACD4-4BC4-8464-91FFD89D81CD}">
      <dgm:prSet/>
      <dgm:spPr/>
      <dgm:t>
        <a:bodyPr/>
        <a:lstStyle/>
        <a:p>
          <a:endParaRPr lang="pt-BR"/>
        </a:p>
      </dgm:t>
    </dgm:pt>
    <dgm:pt modelId="{102BC36B-3660-4BC1-B69B-90AF4A1E60FB}" type="sibTrans" cxnId="{76966BD6-ACD4-4BC4-8464-91FFD89D81CD}">
      <dgm:prSet/>
      <dgm:spPr/>
      <dgm:t>
        <a:bodyPr/>
        <a:lstStyle/>
        <a:p>
          <a:endParaRPr lang="pt-BR"/>
        </a:p>
      </dgm:t>
    </dgm:pt>
    <dgm:pt modelId="{F5AAB408-C8B2-4202-A7A5-07D9D6488140}">
      <dgm:prSet phldrT="[Texto]"/>
      <dgm:spPr/>
      <dgm:t>
        <a:bodyPr/>
        <a:lstStyle/>
        <a:p>
          <a:r>
            <a:rPr lang="pt-BR" dirty="0" smtClean="0"/>
            <a:t>Rede Municipal</a:t>
          </a:r>
          <a:endParaRPr lang="pt-BR" dirty="0"/>
        </a:p>
      </dgm:t>
    </dgm:pt>
    <dgm:pt modelId="{47BEEB0A-A320-4E03-B1E4-84B236679376}" type="parTrans" cxnId="{7C4ECFE3-D690-472C-953E-7816082DE3B5}">
      <dgm:prSet/>
      <dgm:spPr/>
      <dgm:t>
        <a:bodyPr/>
        <a:lstStyle/>
        <a:p>
          <a:endParaRPr lang="pt-BR"/>
        </a:p>
      </dgm:t>
    </dgm:pt>
    <dgm:pt modelId="{54C28813-3C22-44CC-ADDF-DE073A05C9DA}" type="sibTrans" cxnId="{7C4ECFE3-D690-472C-953E-7816082DE3B5}">
      <dgm:prSet/>
      <dgm:spPr/>
      <dgm:t>
        <a:bodyPr/>
        <a:lstStyle/>
        <a:p>
          <a:endParaRPr lang="pt-BR"/>
        </a:p>
      </dgm:t>
    </dgm:pt>
    <dgm:pt modelId="{E52DAED2-FF49-4C77-9CA9-1679D4CC43FE}">
      <dgm:prSet phldrT="[Texto]" custT="1"/>
      <dgm:spPr/>
      <dgm:t>
        <a:bodyPr/>
        <a:lstStyle/>
        <a:p>
          <a:r>
            <a:rPr lang="pt-BR" sz="2000" dirty="0" smtClean="0"/>
            <a:t>36 - Educação Básica;</a:t>
          </a:r>
          <a:endParaRPr lang="pt-BR" sz="2000" dirty="0"/>
        </a:p>
      </dgm:t>
    </dgm:pt>
    <dgm:pt modelId="{EEE77814-FAEE-44D1-A598-D4C9353FF25F}" type="parTrans" cxnId="{7B8EC411-1760-4449-B387-3DCA72424F49}">
      <dgm:prSet/>
      <dgm:spPr/>
      <dgm:t>
        <a:bodyPr/>
        <a:lstStyle/>
        <a:p>
          <a:endParaRPr lang="pt-BR"/>
        </a:p>
      </dgm:t>
    </dgm:pt>
    <dgm:pt modelId="{AD6973FE-3354-4F62-B2ED-E183ACC9F68C}" type="sibTrans" cxnId="{7B8EC411-1760-4449-B387-3DCA72424F49}">
      <dgm:prSet/>
      <dgm:spPr/>
      <dgm:t>
        <a:bodyPr/>
        <a:lstStyle/>
        <a:p>
          <a:endParaRPr lang="pt-BR"/>
        </a:p>
      </dgm:t>
    </dgm:pt>
    <dgm:pt modelId="{908CF241-8DB2-4083-B67B-AB7C891FB4E8}">
      <dgm:prSet phldrT="[Texto]"/>
      <dgm:spPr/>
      <dgm:t>
        <a:bodyPr/>
        <a:lstStyle/>
        <a:p>
          <a:r>
            <a:rPr lang="pt-BR" dirty="0" smtClean="0"/>
            <a:t>Instituições Privadas</a:t>
          </a:r>
          <a:endParaRPr lang="pt-BR" dirty="0"/>
        </a:p>
      </dgm:t>
    </dgm:pt>
    <dgm:pt modelId="{1C42A573-1480-444D-80F4-D4E76E69E9DF}" type="parTrans" cxnId="{898B1990-7004-46B2-BBCC-1A488011DEF3}">
      <dgm:prSet/>
      <dgm:spPr/>
      <dgm:t>
        <a:bodyPr/>
        <a:lstStyle/>
        <a:p>
          <a:endParaRPr lang="pt-BR"/>
        </a:p>
      </dgm:t>
    </dgm:pt>
    <dgm:pt modelId="{F39736C1-FFEA-49E5-897D-2BA82BF206A8}" type="sibTrans" cxnId="{898B1990-7004-46B2-BBCC-1A488011DEF3}">
      <dgm:prSet/>
      <dgm:spPr/>
      <dgm:t>
        <a:bodyPr/>
        <a:lstStyle/>
        <a:p>
          <a:endParaRPr lang="pt-BR"/>
        </a:p>
      </dgm:t>
    </dgm:pt>
    <dgm:pt modelId="{FAB63334-FA01-40DC-A12D-9750A3D89903}">
      <dgm:prSet phldrT="[Texto]" custT="1"/>
      <dgm:spPr/>
      <dgm:t>
        <a:bodyPr/>
        <a:lstStyle/>
        <a:p>
          <a:r>
            <a:rPr lang="pt-BR" sz="2000" dirty="0" smtClean="0"/>
            <a:t>86 - Educação Básica;</a:t>
          </a:r>
          <a:endParaRPr lang="pt-BR" sz="2000" dirty="0"/>
        </a:p>
      </dgm:t>
    </dgm:pt>
    <dgm:pt modelId="{0E5814F6-0C08-40AE-A16D-CA905AF2A75E}" type="parTrans" cxnId="{51B877FF-B17E-4393-9AEC-6F1932662BC2}">
      <dgm:prSet/>
      <dgm:spPr/>
      <dgm:t>
        <a:bodyPr/>
        <a:lstStyle/>
        <a:p>
          <a:endParaRPr lang="pt-BR"/>
        </a:p>
      </dgm:t>
    </dgm:pt>
    <dgm:pt modelId="{AEF727E7-8487-47FF-B22C-673A1CA9E0D7}" type="sibTrans" cxnId="{51B877FF-B17E-4393-9AEC-6F1932662BC2}">
      <dgm:prSet/>
      <dgm:spPr/>
      <dgm:t>
        <a:bodyPr/>
        <a:lstStyle/>
        <a:p>
          <a:endParaRPr lang="pt-BR"/>
        </a:p>
      </dgm:t>
    </dgm:pt>
    <dgm:pt modelId="{786C1C36-23C9-4D1B-B477-4729666F9D5E}">
      <dgm:prSet phldrT="[Texto]" custT="1"/>
      <dgm:spPr/>
      <dgm:t>
        <a:bodyPr/>
        <a:lstStyle/>
        <a:p>
          <a:r>
            <a:rPr lang="pt-BR" sz="2000" dirty="0" smtClean="0"/>
            <a:t>39 Visitadas (95%).</a:t>
          </a:r>
          <a:endParaRPr lang="pt-BR" sz="2000" dirty="0"/>
        </a:p>
      </dgm:t>
    </dgm:pt>
    <dgm:pt modelId="{93E34FF3-3395-4CB0-B173-8A8F7132581E}" type="parTrans" cxnId="{1549999E-3835-42E5-83D1-D9723913CDE7}">
      <dgm:prSet/>
      <dgm:spPr/>
      <dgm:t>
        <a:bodyPr/>
        <a:lstStyle/>
        <a:p>
          <a:endParaRPr lang="pt-BR"/>
        </a:p>
      </dgm:t>
    </dgm:pt>
    <dgm:pt modelId="{8FE0FF46-5DC6-4C9B-9F5D-5CF060CD0D6E}" type="sibTrans" cxnId="{1549999E-3835-42E5-83D1-D9723913CDE7}">
      <dgm:prSet/>
      <dgm:spPr/>
      <dgm:t>
        <a:bodyPr/>
        <a:lstStyle/>
        <a:p>
          <a:endParaRPr lang="pt-BR"/>
        </a:p>
      </dgm:t>
    </dgm:pt>
    <dgm:pt modelId="{E58CD183-A10A-43AA-BD45-8C1041445744}">
      <dgm:prSet phldrT="[Texto]" custT="1"/>
      <dgm:spPr/>
      <dgm:t>
        <a:bodyPr/>
        <a:lstStyle/>
        <a:p>
          <a:r>
            <a:rPr lang="pt-BR" sz="2000" dirty="0" smtClean="0"/>
            <a:t>22 Visitadas   (61%).</a:t>
          </a:r>
          <a:endParaRPr lang="pt-BR" sz="2000" dirty="0"/>
        </a:p>
      </dgm:t>
    </dgm:pt>
    <dgm:pt modelId="{C906BBE9-8685-4152-890F-A81F2A629E76}" type="parTrans" cxnId="{F16D51FB-54A5-4EE8-BE98-FAD16CAD95D6}">
      <dgm:prSet/>
      <dgm:spPr/>
      <dgm:t>
        <a:bodyPr/>
        <a:lstStyle/>
        <a:p>
          <a:endParaRPr lang="pt-BR"/>
        </a:p>
      </dgm:t>
    </dgm:pt>
    <dgm:pt modelId="{826E2AAE-A380-4AED-B1CC-280D85012901}" type="sibTrans" cxnId="{F16D51FB-54A5-4EE8-BE98-FAD16CAD95D6}">
      <dgm:prSet/>
      <dgm:spPr/>
      <dgm:t>
        <a:bodyPr/>
        <a:lstStyle/>
        <a:p>
          <a:endParaRPr lang="pt-BR"/>
        </a:p>
      </dgm:t>
    </dgm:pt>
    <dgm:pt modelId="{31545F65-A50D-4BF1-BA9A-EE1D147619AE}">
      <dgm:prSet phldrT="[Texto]" custT="1"/>
      <dgm:spPr/>
      <dgm:t>
        <a:bodyPr/>
        <a:lstStyle/>
        <a:p>
          <a:r>
            <a:rPr lang="pt-BR" sz="2000" dirty="0" smtClean="0"/>
            <a:t>43 Visitadas (50%).</a:t>
          </a:r>
          <a:endParaRPr lang="pt-BR" sz="2000" dirty="0"/>
        </a:p>
      </dgm:t>
    </dgm:pt>
    <dgm:pt modelId="{9AA6B8FF-E4AE-4502-B803-EFD79782596C}" type="parTrans" cxnId="{D2D20397-C25A-4463-9F5E-49EA1C12AB9B}">
      <dgm:prSet/>
      <dgm:spPr/>
      <dgm:t>
        <a:bodyPr/>
        <a:lstStyle/>
        <a:p>
          <a:endParaRPr lang="pt-BR"/>
        </a:p>
      </dgm:t>
    </dgm:pt>
    <dgm:pt modelId="{DD2F9EF0-22FD-4AEE-875D-0AF02FF92627}" type="sibTrans" cxnId="{D2D20397-C25A-4463-9F5E-49EA1C12AB9B}">
      <dgm:prSet/>
      <dgm:spPr/>
      <dgm:t>
        <a:bodyPr/>
        <a:lstStyle/>
        <a:p>
          <a:endParaRPr lang="pt-BR"/>
        </a:p>
      </dgm:t>
    </dgm:pt>
    <dgm:pt modelId="{40D9825B-BFC2-4A41-B953-63A093968FCD}">
      <dgm:prSet phldrT="[Texto]" custT="1"/>
      <dgm:spPr/>
      <dgm:t>
        <a:bodyPr/>
        <a:lstStyle/>
        <a:p>
          <a:endParaRPr lang="pt-BR" sz="2000" dirty="0"/>
        </a:p>
      </dgm:t>
    </dgm:pt>
    <dgm:pt modelId="{206A0A28-89EA-4E7F-ACFD-DAFFA5AC7D21}" type="parTrans" cxnId="{C4F9BA21-1993-46C4-88E5-B1B2922263EC}">
      <dgm:prSet/>
      <dgm:spPr/>
      <dgm:t>
        <a:bodyPr/>
        <a:lstStyle/>
        <a:p>
          <a:endParaRPr lang="pt-BR"/>
        </a:p>
      </dgm:t>
    </dgm:pt>
    <dgm:pt modelId="{F6C9A8D7-C300-4E06-B8BB-B14DC8637A62}" type="sibTrans" cxnId="{C4F9BA21-1993-46C4-88E5-B1B2922263EC}">
      <dgm:prSet/>
      <dgm:spPr/>
      <dgm:t>
        <a:bodyPr/>
        <a:lstStyle/>
        <a:p>
          <a:endParaRPr lang="pt-BR"/>
        </a:p>
      </dgm:t>
    </dgm:pt>
    <dgm:pt modelId="{08C4CFC8-5C56-4B4C-8A32-836C575A09D0}">
      <dgm:prSet phldrT="[Texto]" custT="1"/>
      <dgm:spPr/>
      <dgm:t>
        <a:bodyPr/>
        <a:lstStyle/>
        <a:p>
          <a:endParaRPr lang="pt-BR" sz="2000" dirty="0"/>
        </a:p>
      </dgm:t>
    </dgm:pt>
    <dgm:pt modelId="{63D2E8AF-4BF2-449B-9BFA-6666271879CA}" type="parTrans" cxnId="{3B40DFB8-6470-4874-A20F-0E71749AADBF}">
      <dgm:prSet/>
      <dgm:spPr/>
      <dgm:t>
        <a:bodyPr/>
        <a:lstStyle/>
        <a:p>
          <a:endParaRPr lang="pt-BR"/>
        </a:p>
      </dgm:t>
    </dgm:pt>
    <dgm:pt modelId="{84D1F961-D655-4B34-A50C-7A6E0E18666D}" type="sibTrans" cxnId="{3B40DFB8-6470-4874-A20F-0E71749AADBF}">
      <dgm:prSet/>
      <dgm:spPr/>
      <dgm:t>
        <a:bodyPr/>
        <a:lstStyle/>
        <a:p>
          <a:endParaRPr lang="pt-BR"/>
        </a:p>
      </dgm:t>
    </dgm:pt>
    <dgm:pt modelId="{3C4C10D4-6EF0-4BAA-A2E1-8B4D3D0F5BD9}">
      <dgm:prSet phldrT="[Texto]" custT="1"/>
      <dgm:spPr/>
      <dgm:t>
        <a:bodyPr/>
        <a:lstStyle/>
        <a:p>
          <a:endParaRPr lang="pt-BR" sz="2000" dirty="0"/>
        </a:p>
      </dgm:t>
    </dgm:pt>
    <dgm:pt modelId="{E5FECB74-BE51-4BD5-8259-DC963650630B}" type="parTrans" cxnId="{0DB6F68C-FAB5-4185-8507-F17383BB606E}">
      <dgm:prSet/>
      <dgm:spPr/>
      <dgm:t>
        <a:bodyPr/>
        <a:lstStyle/>
        <a:p>
          <a:endParaRPr lang="pt-BR"/>
        </a:p>
      </dgm:t>
    </dgm:pt>
    <dgm:pt modelId="{DD8A0095-0697-4BB0-A09A-F663CF7F6285}" type="sibTrans" cxnId="{0DB6F68C-FAB5-4185-8507-F17383BB606E}">
      <dgm:prSet/>
      <dgm:spPr/>
      <dgm:t>
        <a:bodyPr/>
        <a:lstStyle/>
        <a:p>
          <a:endParaRPr lang="pt-BR"/>
        </a:p>
      </dgm:t>
    </dgm:pt>
    <dgm:pt modelId="{E5028AC6-48A8-4E82-ADFF-4B454074CB46}" type="pres">
      <dgm:prSet presAssocID="{3B37C590-B0C0-4BD4-8ADC-EDCA910DDD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EAC6399-75F2-4A98-8FF4-B2DB81D64443}" type="pres">
      <dgm:prSet presAssocID="{C69438C6-E6EF-4F59-B21F-404A44D2AD79}" presName="composite" presStyleCnt="0"/>
      <dgm:spPr/>
    </dgm:pt>
    <dgm:pt modelId="{54BE10C9-511F-4320-A305-CC674A42F615}" type="pres">
      <dgm:prSet presAssocID="{C69438C6-E6EF-4F59-B21F-404A44D2AD7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B9F584E-4AD2-4611-980C-CD865C1077FD}" type="pres">
      <dgm:prSet presAssocID="{C69438C6-E6EF-4F59-B21F-404A44D2AD79}" presName="desTx" presStyleLbl="alignAccFollowNode1" presStyleIdx="0" presStyleCnt="3" custLinFactNeighborX="-3372" custLinFactNeighborY="-135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5784366-C831-4D45-96E4-FC93A400852B}" type="pres">
      <dgm:prSet presAssocID="{55C39A60-3095-432B-B3AE-24CF24FEF4FA}" presName="space" presStyleCnt="0"/>
      <dgm:spPr/>
    </dgm:pt>
    <dgm:pt modelId="{A8854EEE-20E4-495A-AB7C-0A8A6B91B97E}" type="pres">
      <dgm:prSet presAssocID="{F5AAB408-C8B2-4202-A7A5-07D9D6488140}" presName="composite" presStyleCnt="0"/>
      <dgm:spPr/>
    </dgm:pt>
    <dgm:pt modelId="{578B8A69-437E-4DA8-8093-25A9CBA542A9}" type="pres">
      <dgm:prSet presAssocID="{F5AAB408-C8B2-4202-A7A5-07D9D648814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28B2F07-B9B8-4002-9E13-41A5F39E6DE5}" type="pres">
      <dgm:prSet presAssocID="{F5AAB408-C8B2-4202-A7A5-07D9D6488140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5BBC17-5847-45C8-A132-A316DC8BE36B}" type="pres">
      <dgm:prSet presAssocID="{54C28813-3C22-44CC-ADDF-DE073A05C9DA}" presName="space" presStyleCnt="0"/>
      <dgm:spPr/>
    </dgm:pt>
    <dgm:pt modelId="{5801554D-4565-4281-A837-8E2CAFF82727}" type="pres">
      <dgm:prSet presAssocID="{908CF241-8DB2-4083-B67B-AB7C891FB4E8}" presName="composite" presStyleCnt="0"/>
      <dgm:spPr/>
    </dgm:pt>
    <dgm:pt modelId="{D2113D30-2013-4CA4-B24C-9ECE88525BF8}" type="pres">
      <dgm:prSet presAssocID="{908CF241-8DB2-4083-B67B-AB7C891FB4E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56D4580-3CD6-49A0-B265-A43F3F2E09BA}" type="pres">
      <dgm:prSet presAssocID="{908CF241-8DB2-4083-B67B-AB7C891FB4E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B40DFB8-6470-4874-A20F-0E71749AADBF}" srcId="{F5AAB408-C8B2-4202-A7A5-07D9D6488140}" destId="{08C4CFC8-5C56-4B4C-8A32-836C575A09D0}" srcOrd="1" destOrd="0" parTransId="{63D2E8AF-4BF2-449B-9BFA-6666271879CA}" sibTransId="{84D1F961-D655-4B34-A50C-7A6E0E18666D}"/>
    <dgm:cxn modelId="{6A8FF103-4426-43F7-A134-F155C914228D}" type="presOf" srcId="{3C4C10D4-6EF0-4BAA-A2E1-8B4D3D0F5BD9}" destId="{156D4580-3CD6-49A0-B265-A43F3F2E09BA}" srcOrd="0" destOrd="1" presId="urn:microsoft.com/office/officeart/2005/8/layout/hList1"/>
    <dgm:cxn modelId="{A02B3216-C04C-4326-BBF4-73934701F276}" type="presOf" srcId="{F5AAB408-C8B2-4202-A7A5-07D9D6488140}" destId="{578B8A69-437E-4DA8-8093-25A9CBA542A9}" srcOrd="0" destOrd="0" presId="urn:microsoft.com/office/officeart/2005/8/layout/hList1"/>
    <dgm:cxn modelId="{95D11152-6C0C-42A7-805B-19572A1970BD}" type="presOf" srcId="{E52DAED2-FF49-4C77-9CA9-1679D4CC43FE}" destId="{C28B2F07-B9B8-4002-9E13-41A5F39E6DE5}" srcOrd="0" destOrd="0" presId="urn:microsoft.com/office/officeart/2005/8/layout/hList1"/>
    <dgm:cxn modelId="{D5F333F0-BEE7-4E02-A894-6771769DDDAE}" srcId="{3B37C590-B0C0-4BD4-8ADC-EDCA910DDDF3}" destId="{C69438C6-E6EF-4F59-B21F-404A44D2AD79}" srcOrd="0" destOrd="0" parTransId="{56B9D0D4-E746-4B2B-84FC-5DC71AC34F29}" sibTransId="{55C39A60-3095-432B-B3AE-24CF24FEF4FA}"/>
    <dgm:cxn modelId="{898B1990-7004-46B2-BBCC-1A488011DEF3}" srcId="{3B37C590-B0C0-4BD4-8ADC-EDCA910DDDF3}" destId="{908CF241-8DB2-4083-B67B-AB7C891FB4E8}" srcOrd="2" destOrd="0" parTransId="{1C42A573-1480-444D-80F4-D4E76E69E9DF}" sibTransId="{F39736C1-FFEA-49E5-897D-2BA82BF206A8}"/>
    <dgm:cxn modelId="{2F455EE3-09B3-4585-B84E-1E2C02CC0F8F}" type="presOf" srcId="{31545F65-A50D-4BF1-BA9A-EE1D147619AE}" destId="{156D4580-3CD6-49A0-B265-A43F3F2E09BA}" srcOrd="0" destOrd="2" presId="urn:microsoft.com/office/officeart/2005/8/layout/hList1"/>
    <dgm:cxn modelId="{3E90BFAC-CC58-4876-AAD3-6F5A45D73DCE}" type="presOf" srcId="{C69438C6-E6EF-4F59-B21F-404A44D2AD79}" destId="{54BE10C9-511F-4320-A305-CC674A42F615}" srcOrd="0" destOrd="0" presId="urn:microsoft.com/office/officeart/2005/8/layout/hList1"/>
    <dgm:cxn modelId="{124342C0-AA95-4A73-8C67-D0F7844A71A0}" type="presOf" srcId="{E58CD183-A10A-43AA-BD45-8C1041445744}" destId="{C28B2F07-B9B8-4002-9E13-41A5F39E6DE5}" srcOrd="0" destOrd="2" presId="urn:microsoft.com/office/officeart/2005/8/layout/hList1"/>
    <dgm:cxn modelId="{E7C4C7E1-EE77-48DF-B9AC-46DBC988A195}" type="presOf" srcId="{786C1C36-23C9-4D1B-B477-4729666F9D5E}" destId="{8B9F584E-4AD2-4611-980C-CD865C1077FD}" srcOrd="0" destOrd="2" presId="urn:microsoft.com/office/officeart/2005/8/layout/hList1"/>
    <dgm:cxn modelId="{76966BD6-ACD4-4BC4-8464-91FFD89D81CD}" srcId="{C69438C6-E6EF-4F59-B21F-404A44D2AD79}" destId="{DE85438B-C9AB-48FB-989C-785A6946B2C8}" srcOrd="0" destOrd="0" parTransId="{F6384FCC-931F-4794-ABEF-D200FBCE73D0}" sibTransId="{102BC36B-3660-4BC1-B69B-90AF4A1E60FB}"/>
    <dgm:cxn modelId="{7CE5F96D-D639-4DD3-8A0C-06031FD99415}" type="presOf" srcId="{DE85438B-C9AB-48FB-989C-785A6946B2C8}" destId="{8B9F584E-4AD2-4611-980C-CD865C1077FD}" srcOrd="0" destOrd="0" presId="urn:microsoft.com/office/officeart/2005/8/layout/hList1"/>
    <dgm:cxn modelId="{0DB6F68C-FAB5-4185-8507-F17383BB606E}" srcId="{908CF241-8DB2-4083-B67B-AB7C891FB4E8}" destId="{3C4C10D4-6EF0-4BAA-A2E1-8B4D3D0F5BD9}" srcOrd="1" destOrd="0" parTransId="{E5FECB74-BE51-4BD5-8259-DC963650630B}" sibTransId="{DD8A0095-0697-4BB0-A09A-F663CF7F6285}"/>
    <dgm:cxn modelId="{1549999E-3835-42E5-83D1-D9723913CDE7}" srcId="{C69438C6-E6EF-4F59-B21F-404A44D2AD79}" destId="{786C1C36-23C9-4D1B-B477-4729666F9D5E}" srcOrd="2" destOrd="0" parTransId="{93E34FF3-3395-4CB0-B173-8A8F7132581E}" sibTransId="{8FE0FF46-5DC6-4C9B-9F5D-5CF060CD0D6E}"/>
    <dgm:cxn modelId="{8591B383-11CA-478B-AA44-CB370A9F37F3}" type="presOf" srcId="{908CF241-8DB2-4083-B67B-AB7C891FB4E8}" destId="{D2113D30-2013-4CA4-B24C-9ECE88525BF8}" srcOrd="0" destOrd="0" presId="urn:microsoft.com/office/officeart/2005/8/layout/hList1"/>
    <dgm:cxn modelId="{ED2B95C4-9304-43A1-9F43-15D3522A121B}" type="presOf" srcId="{40D9825B-BFC2-4A41-B953-63A093968FCD}" destId="{8B9F584E-4AD2-4611-980C-CD865C1077FD}" srcOrd="0" destOrd="1" presId="urn:microsoft.com/office/officeart/2005/8/layout/hList1"/>
    <dgm:cxn modelId="{7B8EC411-1760-4449-B387-3DCA72424F49}" srcId="{F5AAB408-C8B2-4202-A7A5-07D9D6488140}" destId="{E52DAED2-FF49-4C77-9CA9-1679D4CC43FE}" srcOrd="0" destOrd="0" parTransId="{EEE77814-FAEE-44D1-A598-D4C9353FF25F}" sibTransId="{AD6973FE-3354-4F62-B2ED-E183ACC9F68C}"/>
    <dgm:cxn modelId="{D2D20397-C25A-4463-9F5E-49EA1C12AB9B}" srcId="{908CF241-8DB2-4083-B67B-AB7C891FB4E8}" destId="{31545F65-A50D-4BF1-BA9A-EE1D147619AE}" srcOrd="2" destOrd="0" parTransId="{9AA6B8FF-E4AE-4502-B803-EFD79782596C}" sibTransId="{DD2F9EF0-22FD-4AEE-875D-0AF02FF92627}"/>
    <dgm:cxn modelId="{FD376341-269C-435E-B331-61D033620504}" type="presOf" srcId="{FAB63334-FA01-40DC-A12D-9750A3D89903}" destId="{156D4580-3CD6-49A0-B265-A43F3F2E09BA}" srcOrd="0" destOrd="0" presId="urn:microsoft.com/office/officeart/2005/8/layout/hList1"/>
    <dgm:cxn modelId="{51B877FF-B17E-4393-9AEC-6F1932662BC2}" srcId="{908CF241-8DB2-4083-B67B-AB7C891FB4E8}" destId="{FAB63334-FA01-40DC-A12D-9750A3D89903}" srcOrd="0" destOrd="0" parTransId="{0E5814F6-0C08-40AE-A16D-CA905AF2A75E}" sibTransId="{AEF727E7-8487-47FF-B22C-673A1CA9E0D7}"/>
    <dgm:cxn modelId="{7C4ECFE3-D690-472C-953E-7816082DE3B5}" srcId="{3B37C590-B0C0-4BD4-8ADC-EDCA910DDDF3}" destId="{F5AAB408-C8B2-4202-A7A5-07D9D6488140}" srcOrd="1" destOrd="0" parTransId="{47BEEB0A-A320-4E03-B1E4-84B236679376}" sibTransId="{54C28813-3C22-44CC-ADDF-DE073A05C9DA}"/>
    <dgm:cxn modelId="{19C867A4-1E81-40D4-8349-A5BB932DB41E}" type="presOf" srcId="{3B37C590-B0C0-4BD4-8ADC-EDCA910DDDF3}" destId="{E5028AC6-48A8-4E82-ADFF-4B454074CB46}" srcOrd="0" destOrd="0" presId="urn:microsoft.com/office/officeart/2005/8/layout/hList1"/>
    <dgm:cxn modelId="{CD7826C3-B00D-45DD-929E-95229E4B6AD5}" type="presOf" srcId="{08C4CFC8-5C56-4B4C-8A32-836C575A09D0}" destId="{C28B2F07-B9B8-4002-9E13-41A5F39E6DE5}" srcOrd="0" destOrd="1" presId="urn:microsoft.com/office/officeart/2005/8/layout/hList1"/>
    <dgm:cxn modelId="{F16D51FB-54A5-4EE8-BE98-FAD16CAD95D6}" srcId="{F5AAB408-C8B2-4202-A7A5-07D9D6488140}" destId="{E58CD183-A10A-43AA-BD45-8C1041445744}" srcOrd="2" destOrd="0" parTransId="{C906BBE9-8685-4152-890F-A81F2A629E76}" sibTransId="{826E2AAE-A380-4AED-B1CC-280D85012901}"/>
    <dgm:cxn modelId="{C4F9BA21-1993-46C4-88E5-B1B2922263EC}" srcId="{C69438C6-E6EF-4F59-B21F-404A44D2AD79}" destId="{40D9825B-BFC2-4A41-B953-63A093968FCD}" srcOrd="1" destOrd="0" parTransId="{206A0A28-89EA-4E7F-ACFD-DAFFA5AC7D21}" sibTransId="{F6C9A8D7-C300-4E06-B8BB-B14DC8637A62}"/>
    <dgm:cxn modelId="{52FB6C93-5CCD-43CC-8060-3C28078E4575}" type="presParOf" srcId="{E5028AC6-48A8-4E82-ADFF-4B454074CB46}" destId="{AEAC6399-75F2-4A98-8FF4-B2DB81D64443}" srcOrd="0" destOrd="0" presId="urn:microsoft.com/office/officeart/2005/8/layout/hList1"/>
    <dgm:cxn modelId="{5EF55022-B403-4D37-949B-295AAC784096}" type="presParOf" srcId="{AEAC6399-75F2-4A98-8FF4-B2DB81D64443}" destId="{54BE10C9-511F-4320-A305-CC674A42F615}" srcOrd="0" destOrd="0" presId="urn:microsoft.com/office/officeart/2005/8/layout/hList1"/>
    <dgm:cxn modelId="{4E582C14-2D0E-4208-80C0-56053A64CB13}" type="presParOf" srcId="{AEAC6399-75F2-4A98-8FF4-B2DB81D64443}" destId="{8B9F584E-4AD2-4611-980C-CD865C1077FD}" srcOrd="1" destOrd="0" presId="urn:microsoft.com/office/officeart/2005/8/layout/hList1"/>
    <dgm:cxn modelId="{6F03D9DF-1D66-4255-BEB0-8F2910FE7A6F}" type="presParOf" srcId="{E5028AC6-48A8-4E82-ADFF-4B454074CB46}" destId="{25784366-C831-4D45-96E4-FC93A400852B}" srcOrd="1" destOrd="0" presId="urn:microsoft.com/office/officeart/2005/8/layout/hList1"/>
    <dgm:cxn modelId="{74CD7B01-1A83-4C88-BE5A-D9CFEC2A6046}" type="presParOf" srcId="{E5028AC6-48A8-4E82-ADFF-4B454074CB46}" destId="{A8854EEE-20E4-495A-AB7C-0A8A6B91B97E}" srcOrd="2" destOrd="0" presId="urn:microsoft.com/office/officeart/2005/8/layout/hList1"/>
    <dgm:cxn modelId="{A2DDECB3-75B3-4D6B-A2D0-0D943E584A09}" type="presParOf" srcId="{A8854EEE-20E4-495A-AB7C-0A8A6B91B97E}" destId="{578B8A69-437E-4DA8-8093-25A9CBA542A9}" srcOrd="0" destOrd="0" presId="urn:microsoft.com/office/officeart/2005/8/layout/hList1"/>
    <dgm:cxn modelId="{2B721AA7-3DDB-4B16-B096-8B1EF5961F15}" type="presParOf" srcId="{A8854EEE-20E4-495A-AB7C-0A8A6B91B97E}" destId="{C28B2F07-B9B8-4002-9E13-41A5F39E6DE5}" srcOrd="1" destOrd="0" presId="urn:microsoft.com/office/officeart/2005/8/layout/hList1"/>
    <dgm:cxn modelId="{7B1A925E-75E0-4477-9EC3-729BFDAE6736}" type="presParOf" srcId="{E5028AC6-48A8-4E82-ADFF-4B454074CB46}" destId="{495BBC17-5847-45C8-A132-A316DC8BE36B}" srcOrd="3" destOrd="0" presId="urn:microsoft.com/office/officeart/2005/8/layout/hList1"/>
    <dgm:cxn modelId="{A4DF80C1-E211-4897-9686-A7C06F486EB7}" type="presParOf" srcId="{E5028AC6-48A8-4E82-ADFF-4B454074CB46}" destId="{5801554D-4565-4281-A837-8E2CAFF82727}" srcOrd="4" destOrd="0" presId="urn:microsoft.com/office/officeart/2005/8/layout/hList1"/>
    <dgm:cxn modelId="{64EBD99F-8D1B-4A59-8E51-A83FB8A79846}" type="presParOf" srcId="{5801554D-4565-4281-A837-8E2CAFF82727}" destId="{D2113D30-2013-4CA4-B24C-9ECE88525BF8}" srcOrd="0" destOrd="0" presId="urn:microsoft.com/office/officeart/2005/8/layout/hList1"/>
    <dgm:cxn modelId="{D259A8A9-DCCB-417F-9EB2-10BD6D7CEDAA}" type="presParOf" srcId="{5801554D-4565-4281-A837-8E2CAFF82727}" destId="{156D4580-3CD6-49A0-B265-A43F3F2E09B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37C590-B0C0-4BD4-8ADC-EDCA910DDDF3}" type="doc">
      <dgm:prSet loTypeId="urn:microsoft.com/office/officeart/2005/8/layout/h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C69438C6-E6EF-4F59-B21F-404A44D2AD79}">
      <dgm:prSet phldrT="[Texto]" custT="1"/>
      <dgm:spPr/>
      <dgm:t>
        <a:bodyPr/>
        <a:lstStyle/>
        <a:p>
          <a:r>
            <a:rPr lang="pt-BR" sz="3200" dirty="0" smtClean="0">
              <a:latin typeface="Calibri" pitchFamily="34" charset="0"/>
              <a:cs typeface="Calibri" pitchFamily="34" charset="0"/>
            </a:rPr>
            <a:t>Rede Estadual</a:t>
          </a:r>
          <a:endParaRPr lang="pt-BR" sz="3200" dirty="0">
            <a:latin typeface="Calibri" pitchFamily="34" charset="0"/>
            <a:cs typeface="Calibri" pitchFamily="34" charset="0"/>
          </a:endParaRPr>
        </a:p>
      </dgm:t>
    </dgm:pt>
    <dgm:pt modelId="{56B9D0D4-E746-4B2B-84FC-5DC71AC34F29}" type="parTrans" cxnId="{D5F333F0-BEE7-4E02-A894-6771769DDDAE}">
      <dgm:prSet/>
      <dgm:spPr/>
      <dgm:t>
        <a:bodyPr/>
        <a:lstStyle/>
        <a:p>
          <a:endParaRPr lang="pt-BR"/>
        </a:p>
      </dgm:t>
    </dgm:pt>
    <dgm:pt modelId="{55C39A60-3095-432B-B3AE-24CF24FEF4FA}" type="sibTrans" cxnId="{D5F333F0-BEE7-4E02-A894-6771769DDDAE}">
      <dgm:prSet/>
      <dgm:spPr/>
      <dgm:t>
        <a:bodyPr/>
        <a:lstStyle/>
        <a:p>
          <a:endParaRPr lang="pt-BR"/>
        </a:p>
      </dgm:t>
    </dgm:pt>
    <dgm:pt modelId="{DE85438B-C9AB-48FB-989C-785A6946B2C8}">
      <dgm:prSet phldrT="[Texto]" custT="1"/>
      <dgm:spPr/>
      <dgm:t>
        <a:bodyPr/>
        <a:lstStyle/>
        <a:p>
          <a:r>
            <a:rPr lang="pt-BR" sz="2800" dirty="0" smtClean="0">
              <a:latin typeface="Calibri" pitchFamily="34" charset="0"/>
              <a:cs typeface="Calibri" pitchFamily="34" charset="0"/>
            </a:rPr>
            <a:t>41 - Educação Básica;</a:t>
          </a:r>
          <a:endParaRPr lang="pt-BR" sz="2800" dirty="0">
            <a:latin typeface="Calibri" pitchFamily="34" charset="0"/>
            <a:cs typeface="Calibri" pitchFamily="34" charset="0"/>
          </a:endParaRPr>
        </a:p>
      </dgm:t>
    </dgm:pt>
    <dgm:pt modelId="{F6384FCC-931F-4794-ABEF-D200FBCE73D0}" type="parTrans" cxnId="{76966BD6-ACD4-4BC4-8464-91FFD89D81CD}">
      <dgm:prSet/>
      <dgm:spPr/>
      <dgm:t>
        <a:bodyPr/>
        <a:lstStyle/>
        <a:p>
          <a:endParaRPr lang="pt-BR"/>
        </a:p>
      </dgm:t>
    </dgm:pt>
    <dgm:pt modelId="{102BC36B-3660-4BC1-B69B-90AF4A1E60FB}" type="sibTrans" cxnId="{76966BD6-ACD4-4BC4-8464-91FFD89D81CD}">
      <dgm:prSet/>
      <dgm:spPr/>
      <dgm:t>
        <a:bodyPr/>
        <a:lstStyle/>
        <a:p>
          <a:endParaRPr lang="pt-BR"/>
        </a:p>
      </dgm:t>
    </dgm:pt>
    <dgm:pt modelId="{786C1C36-23C9-4D1B-B477-4729666F9D5E}">
      <dgm:prSet phldrT="[Texto]" custT="1"/>
      <dgm:spPr/>
      <dgm:t>
        <a:bodyPr/>
        <a:lstStyle/>
        <a:p>
          <a:r>
            <a:rPr lang="pt-BR" sz="2800" dirty="0" smtClean="0">
              <a:latin typeface="Calibri" pitchFamily="34" charset="0"/>
              <a:cs typeface="Calibri" pitchFamily="34" charset="0"/>
            </a:rPr>
            <a:t>39 Visitadas (95%) entre março/2017 e março/2018.</a:t>
          </a:r>
          <a:endParaRPr lang="pt-BR" sz="2800" dirty="0">
            <a:latin typeface="Calibri" pitchFamily="34" charset="0"/>
            <a:cs typeface="Calibri" pitchFamily="34" charset="0"/>
          </a:endParaRPr>
        </a:p>
      </dgm:t>
    </dgm:pt>
    <dgm:pt modelId="{93E34FF3-3395-4CB0-B173-8A8F7132581E}" type="parTrans" cxnId="{1549999E-3835-42E5-83D1-D9723913CDE7}">
      <dgm:prSet/>
      <dgm:spPr/>
      <dgm:t>
        <a:bodyPr/>
        <a:lstStyle/>
        <a:p>
          <a:endParaRPr lang="pt-BR"/>
        </a:p>
      </dgm:t>
    </dgm:pt>
    <dgm:pt modelId="{8FE0FF46-5DC6-4C9B-9F5D-5CF060CD0D6E}" type="sibTrans" cxnId="{1549999E-3835-42E5-83D1-D9723913CDE7}">
      <dgm:prSet/>
      <dgm:spPr/>
      <dgm:t>
        <a:bodyPr/>
        <a:lstStyle/>
        <a:p>
          <a:endParaRPr lang="pt-BR"/>
        </a:p>
      </dgm:t>
    </dgm:pt>
    <dgm:pt modelId="{40D9825B-BFC2-4A41-B953-63A093968FCD}">
      <dgm:prSet phldrT="[Texto]" custT="1"/>
      <dgm:spPr/>
      <dgm:t>
        <a:bodyPr/>
        <a:lstStyle/>
        <a:p>
          <a:endParaRPr lang="pt-BR" sz="2800" dirty="0">
            <a:latin typeface="Calibri" pitchFamily="34" charset="0"/>
            <a:cs typeface="Calibri" pitchFamily="34" charset="0"/>
          </a:endParaRPr>
        </a:p>
      </dgm:t>
    </dgm:pt>
    <dgm:pt modelId="{206A0A28-89EA-4E7F-ACFD-DAFFA5AC7D21}" type="parTrans" cxnId="{C4F9BA21-1993-46C4-88E5-B1B2922263EC}">
      <dgm:prSet/>
      <dgm:spPr/>
      <dgm:t>
        <a:bodyPr/>
        <a:lstStyle/>
        <a:p>
          <a:endParaRPr lang="pt-BR"/>
        </a:p>
      </dgm:t>
    </dgm:pt>
    <dgm:pt modelId="{F6C9A8D7-C300-4E06-B8BB-B14DC8637A62}" type="sibTrans" cxnId="{C4F9BA21-1993-46C4-88E5-B1B2922263EC}">
      <dgm:prSet/>
      <dgm:spPr/>
      <dgm:t>
        <a:bodyPr/>
        <a:lstStyle/>
        <a:p>
          <a:endParaRPr lang="pt-BR"/>
        </a:p>
      </dgm:t>
    </dgm:pt>
    <dgm:pt modelId="{E5028AC6-48A8-4E82-ADFF-4B454074CB46}" type="pres">
      <dgm:prSet presAssocID="{3B37C590-B0C0-4BD4-8ADC-EDCA910DDD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EAC6399-75F2-4A98-8FF4-B2DB81D64443}" type="pres">
      <dgm:prSet presAssocID="{C69438C6-E6EF-4F59-B21F-404A44D2AD79}" presName="composite" presStyleCnt="0"/>
      <dgm:spPr/>
    </dgm:pt>
    <dgm:pt modelId="{54BE10C9-511F-4320-A305-CC674A42F615}" type="pres">
      <dgm:prSet presAssocID="{C69438C6-E6EF-4F59-B21F-404A44D2AD79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B9F584E-4AD2-4611-980C-CD865C1077FD}" type="pres">
      <dgm:prSet presAssocID="{C69438C6-E6EF-4F59-B21F-404A44D2AD79}" presName="desTx" presStyleLbl="alignAccFollowNode1" presStyleIdx="0" presStyleCnt="1" custLinFactNeighborY="194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549999E-3835-42E5-83D1-D9723913CDE7}" srcId="{C69438C6-E6EF-4F59-B21F-404A44D2AD79}" destId="{786C1C36-23C9-4D1B-B477-4729666F9D5E}" srcOrd="2" destOrd="0" parTransId="{93E34FF3-3395-4CB0-B173-8A8F7132581E}" sibTransId="{8FE0FF46-5DC6-4C9B-9F5D-5CF060CD0D6E}"/>
    <dgm:cxn modelId="{B6067C15-E132-47FE-AF70-FD0DAA0B7895}" type="presOf" srcId="{3B37C590-B0C0-4BD4-8ADC-EDCA910DDDF3}" destId="{E5028AC6-48A8-4E82-ADFF-4B454074CB46}" srcOrd="0" destOrd="0" presId="urn:microsoft.com/office/officeart/2005/8/layout/hList1"/>
    <dgm:cxn modelId="{B4C2C700-7A48-42B4-B6EC-5B313217876F}" type="presOf" srcId="{40D9825B-BFC2-4A41-B953-63A093968FCD}" destId="{8B9F584E-4AD2-4611-980C-CD865C1077FD}" srcOrd="0" destOrd="1" presId="urn:microsoft.com/office/officeart/2005/8/layout/hList1"/>
    <dgm:cxn modelId="{C4F9BA21-1993-46C4-88E5-B1B2922263EC}" srcId="{C69438C6-E6EF-4F59-B21F-404A44D2AD79}" destId="{40D9825B-BFC2-4A41-B953-63A093968FCD}" srcOrd="1" destOrd="0" parTransId="{206A0A28-89EA-4E7F-ACFD-DAFFA5AC7D21}" sibTransId="{F6C9A8D7-C300-4E06-B8BB-B14DC8637A62}"/>
    <dgm:cxn modelId="{D5F333F0-BEE7-4E02-A894-6771769DDDAE}" srcId="{3B37C590-B0C0-4BD4-8ADC-EDCA910DDDF3}" destId="{C69438C6-E6EF-4F59-B21F-404A44D2AD79}" srcOrd="0" destOrd="0" parTransId="{56B9D0D4-E746-4B2B-84FC-5DC71AC34F29}" sibTransId="{55C39A60-3095-432B-B3AE-24CF24FEF4FA}"/>
    <dgm:cxn modelId="{76966BD6-ACD4-4BC4-8464-91FFD89D81CD}" srcId="{C69438C6-E6EF-4F59-B21F-404A44D2AD79}" destId="{DE85438B-C9AB-48FB-989C-785A6946B2C8}" srcOrd="0" destOrd="0" parTransId="{F6384FCC-931F-4794-ABEF-D200FBCE73D0}" sibTransId="{102BC36B-3660-4BC1-B69B-90AF4A1E60FB}"/>
    <dgm:cxn modelId="{90C4AC4F-A6F3-4775-BB49-470C20CCD35B}" type="presOf" srcId="{786C1C36-23C9-4D1B-B477-4729666F9D5E}" destId="{8B9F584E-4AD2-4611-980C-CD865C1077FD}" srcOrd="0" destOrd="2" presId="urn:microsoft.com/office/officeart/2005/8/layout/hList1"/>
    <dgm:cxn modelId="{1778E73B-6376-4A02-BBA1-AF235E39E9D5}" type="presOf" srcId="{C69438C6-E6EF-4F59-B21F-404A44D2AD79}" destId="{54BE10C9-511F-4320-A305-CC674A42F615}" srcOrd="0" destOrd="0" presId="urn:microsoft.com/office/officeart/2005/8/layout/hList1"/>
    <dgm:cxn modelId="{F1413172-9BEF-4CBD-B91D-13F9D72ED0C0}" type="presOf" srcId="{DE85438B-C9AB-48FB-989C-785A6946B2C8}" destId="{8B9F584E-4AD2-4611-980C-CD865C1077FD}" srcOrd="0" destOrd="0" presId="urn:microsoft.com/office/officeart/2005/8/layout/hList1"/>
    <dgm:cxn modelId="{33B42800-5997-4754-927D-6DE7FB8599DF}" type="presParOf" srcId="{E5028AC6-48A8-4E82-ADFF-4B454074CB46}" destId="{AEAC6399-75F2-4A98-8FF4-B2DB81D64443}" srcOrd="0" destOrd="0" presId="urn:microsoft.com/office/officeart/2005/8/layout/hList1"/>
    <dgm:cxn modelId="{2BD53D0F-7499-443D-B942-BAE3C227B7B0}" type="presParOf" srcId="{AEAC6399-75F2-4A98-8FF4-B2DB81D64443}" destId="{54BE10C9-511F-4320-A305-CC674A42F615}" srcOrd="0" destOrd="0" presId="urn:microsoft.com/office/officeart/2005/8/layout/hList1"/>
    <dgm:cxn modelId="{9B92BB07-D7A1-40B1-A88A-03DFD0EE32FF}" type="presParOf" srcId="{AEAC6399-75F2-4A98-8FF4-B2DB81D64443}" destId="{8B9F584E-4AD2-4611-980C-CD865C1077F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37C590-B0C0-4BD4-8ADC-EDCA910DDDF3}" type="doc">
      <dgm:prSet loTypeId="urn:microsoft.com/office/officeart/2005/8/layout/h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F5AAB408-C8B2-4202-A7A5-07D9D6488140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sz="3200" dirty="0" smtClean="0">
              <a:latin typeface="Calibri" pitchFamily="34" charset="0"/>
              <a:cs typeface="Calibri" pitchFamily="34" charset="0"/>
            </a:rPr>
            <a:t>Rede Municipal</a:t>
          </a:r>
          <a:endParaRPr lang="pt-BR" sz="3200" dirty="0">
            <a:latin typeface="Calibri" pitchFamily="34" charset="0"/>
            <a:cs typeface="Calibri" pitchFamily="34" charset="0"/>
          </a:endParaRPr>
        </a:p>
      </dgm:t>
    </dgm:pt>
    <dgm:pt modelId="{47BEEB0A-A320-4E03-B1E4-84B236679376}" type="parTrans" cxnId="{7C4ECFE3-D690-472C-953E-7816082DE3B5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54C28813-3C22-44CC-ADDF-DE073A05C9DA}" type="sibTrans" cxnId="{7C4ECFE3-D690-472C-953E-7816082DE3B5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E52DAED2-FF49-4C77-9CA9-1679D4CC43FE}">
      <dgm:prSet phldrT="[Texto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sz="2800" dirty="0" smtClean="0">
              <a:latin typeface="Calibri" pitchFamily="34" charset="0"/>
              <a:cs typeface="Calibri" pitchFamily="34" charset="0"/>
            </a:rPr>
            <a:t>36 - Educação Básica;</a:t>
          </a:r>
          <a:endParaRPr lang="pt-BR" sz="2800" dirty="0">
            <a:latin typeface="Calibri" pitchFamily="34" charset="0"/>
            <a:cs typeface="Calibri" pitchFamily="34" charset="0"/>
          </a:endParaRPr>
        </a:p>
      </dgm:t>
    </dgm:pt>
    <dgm:pt modelId="{EEE77814-FAEE-44D1-A598-D4C9353FF25F}" type="parTrans" cxnId="{7B8EC411-1760-4449-B387-3DCA72424F49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AD6973FE-3354-4F62-B2ED-E183ACC9F68C}" type="sibTrans" cxnId="{7B8EC411-1760-4449-B387-3DCA72424F49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E58CD183-A10A-43AA-BD45-8C1041445744}">
      <dgm:prSet phldrT="[Texto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sz="2800" dirty="0" smtClean="0">
              <a:latin typeface="Calibri" pitchFamily="34" charset="0"/>
              <a:cs typeface="Calibri" pitchFamily="34" charset="0"/>
            </a:rPr>
            <a:t>22 Visitadas   (61%) entre março e novembro 2017.</a:t>
          </a:r>
          <a:endParaRPr lang="pt-BR" sz="2800" dirty="0">
            <a:latin typeface="Calibri" pitchFamily="34" charset="0"/>
            <a:cs typeface="Calibri" pitchFamily="34" charset="0"/>
          </a:endParaRPr>
        </a:p>
      </dgm:t>
    </dgm:pt>
    <dgm:pt modelId="{C906BBE9-8685-4152-890F-A81F2A629E76}" type="parTrans" cxnId="{F16D51FB-54A5-4EE8-BE98-FAD16CAD95D6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826E2AAE-A380-4AED-B1CC-280D85012901}" type="sibTrans" cxnId="{F16D51FB-54A5-4EE8-BE98-FAD16CAD95D6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08C4CFC8-5C56-4B4C-8A32-836C575A09D0}">
      <dgm:prSet phldrT="[Texto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pt-BR" sz="2800" dirty="0">
            <a:latin typeface="Calibri" pitchFamily="34" charset="0"/>
            <a:cs typeface="Calibri" pitchFamily="34" charset="0"/>
          </a:endParaRPr>
        </a:p>
      </dgm:t>
    </dgm:pt>
    <dgm:pt modelId="{63D2E8AF-4BF2-449B-9BFA-6666271879CA}" type="parTrans" cxnId="{3B40DFB8-6470-4874-A20F-0E71749AADBF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84D1F961-D655-4B34-A50C-7A6E0E18666D}" type="sibTrans" cxnId="{3B40DFB8-6470-4874-A20F-0E71749AADBF}">
      <dgm:prSet/>
      <dgm:spPr/>
      <dgm:t>
        <a:bodyPr/>
        <a:lstStyle/>
        <a:p>
          <a:endParaRPr lang="pt-BR">
            <a:latin typeface="Calibri" pitchFamily="34" charset="0"/>
            <a:cs typeface="Calibri" pitchFamily="34" charset="0"/>
          </a:endParaRPr>
        </a:p>
      </dgm:t>
    </dgm:pt>
    <dgm:pt modelId="{E5028AC6-48A8-4E82-ADFF-4B454074CB46}" type="pres">
      <dgm:prSet presAssocID="{3B37C590-B0C0-4BD4-8ADC-EDCA910DDD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854EEE-20E4-495A-AB7C-0A8A6B91B97E}" type="pres">
      <dgm:prSet presAssocID="{F5AAB408-C8B2-4202-A7A5-07D9D6488140}" presName="composite" presStyleCnt="0"/>
      <dgm:spPr/>
    </dgm:pt>
    <dgm:pt modelId="{578B8A69-437E-4DA8-8093-25A9CBA542A9}" type="pres">
      <dgm:prSet presAssocID="{F5AAB408-C8B2-4202-A7A5-07D9D6488140}" presName="parTx" presStyleLbl="alignNode1" presStyleIdx="0" presStyleCnt="1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28B2F07-B9B8-4002-9E13-41A5F39E6DE5}" type="pres">
      <dgm:prSet presAssocID="{F5AAB408-C8B2-4202-A7A5-07D9D6488140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8DF93A7-E585-488E-9078-8E6F5467BBEB}" type="presOf" srcId="{E52DAED2-FF49-4C77-9CA9-1679D4CC43FE}" destId="{C28B2F07-B9B8-4002-9E13-41A5F39E6DE5}" srcOrd="0" destOrd="0" presId="urn:microsoft.com/office/officeart/2005/8/layout/hList1"/>
    <dgm:cxn modelId="{F16D51FB-54A5-4EE8-BE98-FAD16CAD95D6}" srcId="{F5AAB408-C8B2-4202-A7A5-07D9D6488140}" destId="{E58CD183-A10A-43AA-BD45-8C1041445744}" srcOrd="2" destOrd="0" parTransId="{C906BBE9-8685-4152-890F-A81F2A629E76}" sibTransId="{826E2AAE-A380-4AED-B1CC-280D85012901}"/>
    <dgm:cxn modelId="{DA7A7C4B-A8F7-4BD5-8923-699B66FA0A52}" type="presOf" srcId="{3B37C590-B0C0-4BD4-8ADC-EDCA910DDDF3}" destId="{E5028AC6-48A8-4E82-ADFF-4B454074CB46}" srcOrd="0" destOrd="0" presId="urn:microsoft.com/office/officeart/2005/8/layout/hList1"/>
    <dgm:cxn modelId="{7B8EC411-1760-4449-B387-3DCA72424F49}" srcId="{F5AAB408-C8B2-4202-A7A5-07D9D6488140}" destId="{E52DAED2-FF49-4C77-9CA9-1679D4CC43FE}" srcOrd="0" destOrd="0" parTransId="{EEE77814-FAEE-44D1-A598-D4C9353FF25F}" sibTransId="{AD6973FE-3354-4F62-B2ED-E183ACC9F68C}"/>
    <dgm:cxn modelId="{3B40DFB8-6470-4874-A20F-0E71749AADBF}" srcId="{F5AAB408-C8B2-4202-A7A5-07D9D6488140}" destId="{08C4CFC8-5C56-4B4C-8A32-836C575A09D0}" srcOrd="1" destOrd="0" parTransId="{63D2E8AF-4BF2-449B-9BFA-6666271879CA}" sibTransId="{84D1F961-D655-4B34-A50C-7A6E0E18666D}"/>
    <dgm:cxn modelId="{A7557747-6E6A-4F5F-9236-6AF828384D36}" type="presOf" srcId="{E58CD183-A10A-43AA-BD45-8C1041445744}" destId="{C28B2F07-B9B8-4002-9E13-41A5F39E6DE5}" srcOrd="0" destOrd="2" presId="urn:microsoft.com/office/officeart/2005/8/layout/hList1"/>
    <dgm:cxn modelId="{4BFC3E49-8CAF-4C7B-9BF9-8D4D7E5F9C76}" type="presOf" srcId="{08C4CFC8-5C56-4B4C-8A32-836C575A09D0}" destId="{C28B2F07-B9B8-4002-9E13-41A5F39E6DE5}" srcOrd="0" destOrd="1" presId="urn:microsoft.com/office/officeart/2005/8/layout/hList1"/>
    <dgm:cxn modelId="{7C4ECFE3-D690-472C-953E-7816082DE3B5}" srcId="{3B37C590-B0C0-4BD4-8ADC-EDCA910DDDF3}" destId="{F5AAB408-C8B2-4202-A7A5-07D9D6488140}" srcOrd="0" destOrd="0" parTransId="{47BEEB0A-A320-4E03-B1E4-84B236679376}" sibTransId="{54C28813-3C22-44CC-ADDF-DE073A05C9DA}"/>
    <dgm:cxn modelId="{D2CDA105-BB9D-40E1-BD3F-F0C707476514}" type="presOf" srcId="{F5AAB408-C8B2-4202-A7A5-07D9D6488140}" destId="{578B8A69-437E-4DA8-8093-25A9CBA542A9}" srcOrd="0" destOrd="0" presId="urn:microsoft.com/office/officeart/2005/8/layout/hList1"/>
    <dgm:cxn modelId="{1BD59E92-3BBC-4E42-BF26-AA81FE7EE74C}" type="presParOf" srcId="{E5028AC6-48A8-4E82-ADFF-4B454074CB46}" destId="{A8854EEE-20E4-495A-AB7C-0A8A6B91B97E}" srcOrd="0" destOrd="0" presId="urn:microsoft.com/office/officeart/2005/8/layout/hList1"/>
    <dgm:cxn modelId="{502183FE-82C8-4568-9705-2AAB7979D241}" type="presParOf" srcId="{A8854EEE-20E4-495A-AB7C-0A8A6B91B97E}" destId="{578B8A69-437E-4DA8-8093-25A9CBA542A9}" srcOrd="0" destOrd="0" presId="urn:microsoft.com/office/officeart/2005/8/layout/hList1"/>
    <dgm:cxn modelId="{4D523C4A-E4BF-425E-B078-B54AF6750C6D}" type="presParOf" srcId="{A8854EEE-20E4-495A-AB7C-0A8A6B91B97E}" destId="{C28B2F07-B9B8-4002-9E13-41A5F39E6DE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BE10C9-511F-4320-A305-CC674A42F615}">
      <dsp:nvSpPr>
        <dsp:cNvPr id="0" name=""/>
        <dsp:cNvSpPr/>
      </dsp:nvSpPr>
      <dsp:spPr>
        <a:xfrm>
          <a:off x="2379" y="348931"/>
          <a:ext cx="2320446" cy="9001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Rede Estadual</a:t>
          </a:r>
          <a:endParaRPr lang="pt-BR" sz="2600" kern="1200" dirty="0"/>
        </a:p>
      </dsp:txBody>
      <dsp:txXfrm>
        <a:off x="2379" y="348931"/>
        <a:ext cx="2320446" cy="900150"/>
      </dsp:txXfrm>
    </dsp:sp>
    <dsp:sp modelId="{8B9F584E-4AD2-4611-980C-CD865C1077FD}">
      <dsp:nvSpPr>
        <dsp:cNvPr id="0" name=""/>
        <dsp:cNvSpPr/>
      </dsp:nvSpPr>
      <dsp:spPr>
        <a:xfrm>
          <a:off x="0" y="1226305"/>
          <a:ext cx="2320446" cy="167719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41 - Educação Básica;</a:t>
          </a: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39 Visitadas (95%).</a:t>
          </a:r>
          <a:endParaRPr lang="pt-BR" sz="2000" kern="1200" dirty="0"/>
        </a:p>
      </dsp:txBody>
      <dsp:txXfrm>
        <a:off x="0" y="1226305"/>
        <a:ext cx="2320446" cy="1677195"/>
      </dsp:txXfrm>
    </dsp:sp>
    <dsp:sp modelId="{578B8A69-437E-4DA8-8093-25A9CBA542A9}">
      <dsp:nvSpPr>
        <dsp:cNvPr id="0" name=""/>
        <dsp:cNvSpPr/>
      </dsp:nvSpPr>
      <dsp:spPr>
        <a:xfrm>
          <a:off x="2647689" y="348931"/>
          <a:ext cx="2320446" cy="900150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Rede Municipal</a:t>
          </a:r>
          <a:endParaRPr lang="pt-BR" sz="2600" kern="1200" dirty="0"/>
        </a:p>
      </dsp:txBody>
      <dsp:txXfrm>
        <a:off x="2647689" y="348931"/>
        <a:ext cx="2320446" cy="900150"/>
      </dsp:txXfrm>
    </dsp:sp>
    <dsp:sp modelId="{C28B2F07-B9B8-4002-9E13-41A5F39E6DE5}">
      <dsp:nvSpPr>
        <dsp:cNvPr id="0" name=""/>
        <dsp:cNvSpPr/>
      </dsp:nvSpPr>
      <dsp:spPr>
        <a:xfrm>
          <a:off x="2647689" y="1249081"/>
          <a:ext cx="2320446" cy="1677195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36 - Educação Básica;</a:t>
          </a: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22 Visitadas   (61%).</a:t>
          </a:r>
          <a:endParaRPr lang="pt-BR" sz="2000" kern="1200" dirty="0"/>
        </a:p>
      </dsp:txBody>
      <dsp:txXfrm>
        <a:off x="2647689" y="1249081"/>
        <a:ext cx="2320446" cy="1677195"/>
      </dsp:txXfrm>
    </dsp:sp>
    <dsp:sp modelId="{D2113D30-2013-4CA4-B24C-9ECE88525BF8}">
      <dsp:nvSpPr>
        <dsp:cNvPr id="0" name=""/>
        <dsp:cNvSpPr/>
      </dsp:nvSpPr>
      <dsp:spPr>
        <a:xfrm>
          <a:off x="5292998" y="348931"/>
          <a:ext cx="2320446" cy="900150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Instituições Privadas</a:t>
          </a:r>
          <a:endParaRPr lang="pt-BR" sz="2600" kern="1200" dirty="0"/>
        </a:p>
      </dsp:txBody>
      <dsp:txXfrm>
        <a:off x="5292998" y="348931"/>
        <a:ext cx="2320446" cy="900150"/>
      </dsp:txXfrm>
    </dsp:sp>
    <dsp:sp modelId="{156D4580-3CD6-49A0-B265-A43F3F2E09BA}">
      <dsp:nvSpPr>
        <dsp:cNvPr id="0" name=""/>
        <dsp:cNvSpPr/>
      </dsp:nvSpPr>
      <dsp:spPr>
        <a:xfrm>
          <a:off x="5292998" y="1249081"/>
          <a:ext cx="2320446" cy="1677195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86 - Educação Básica;</a:t>
          </a: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000" kern="1200" dirty="0" smtClean="0"/>
            <a:t>43 Visitadas (50%).</a:t>
          </a:r>
          <a:endParaRPr lang="pt-BR" sz="2000" kern="1200" dirty="0"/>
        </a:p>
      </dsp:txBody>
      <dsp:txXfrm>
        <a:off x="5292998" y="1249081"/>
        <a:ext cx="2320446" cy="167719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BE10C9-511F-4320-A305-CC674A42F615}">
      <dsp:nvSpPr>
        <dsp:cNvPr id="0" name=""/>
        <dsp:cNvSpPr/>
      </dsp:nvSpPr>
      <dsp:spPr>
        <a:xfrm>
          <a:off x="0" y="17288"/>
          <a:ext cx="4684733" cy="1209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>
              <a:latin typeface="Calibri" pitchFamily="34" charset="0"/>
              <a:cs typeface="Calibri" pitchFamily="34" charset="0"/>
            </a:rPr>
            <a:t>Rede Estadual</a:t>
          </a:r>
          <a:endParaRPr lang="pt-BR" sz="3200" kern="1200" dirty="0">
            <a:latin typeface="Calibri" pitchFamily="34" charset="0"/>
            <a:cs typeface="Calibri" pitchFamily="34" charset="0"/>
          </a:endParaRPr>
        </a:p>
      </dsp:txBody>
      <dsp:txXfrm>
        <a:off x="0" y="17288"/>
        <a:ext cx="4684733" cy="1209600"/>
      </dsp:txXfrm>
    </dsp:sp>
    <dsp:sp modelId="{8B9F584E-4AD2-4611-980C-CD865C1077FD}">
      <dsp:nvSpPr>
        <dsp:cNvPr id="0" name=""/>
        <dsp:cNvSpPr/>
      </dsp:nvSpPr>
      <dsp:spPr>
        <a:xfrm>
          <a:off x="0" y="1244178"/>
          <a:ext cx="4684733" cy="20752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>
              <a:latin typeface="Calibri" pitchFamily="34" charset="0"/>
              <a:cs typeface="Calibri" pitchFamily="34" charset="0"/>
            </a:rPr>
            <a:t>41 - Educação Básica;</a:t>
          </a:r>
          <a:endParaRPr lang="pt-BR" sz="2800" kern="1200" dirty="0">
            <a:latin typeface="Calibri" pitchFamily="34" charset="0"/>
            <a:cs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2800" kern="1200" dirty="0">
            <a:latin typeface="Calibri" pitchFamily="34" charset="0"/>
            <a:cs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>
              <a:latin typeface="Calibri" pitchFamily="34" charset="0"/>
              <a:cs typeface="Calibri" pitchFamily="34" charset="0"/>
            </a:rPr>
            <a:t>39 Visitadas (95%) entre março/2017 e março/2018.</a:t>
          </a:r>
          <a:endParaRPr lang="pt-BR" sz="2800" kern="1200" dirty="0">
            <a:latin typeface="Calibri" pitchFamily="34" charset="0"/>
            <a:cs typeface="Calibri" pitchFamily="34" charset="0"/>
          </a:endParaRPr>
        </a:p>
      </dsp:txBody>
      <dsp:txXfrm>
        <a:off x="0" y="1244178"/>
        <a:ext cx="4684733" cy="20752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8B8A69-437E-4DA8-8093-25A9CBA542A9}">
      <dsp:nvSpPr>
        <dsp:cNvPr id="0" name=""/>
        <dsp:cNvSpPr/>
      </dsp:nvSpPr>
      <dsp:spPr>
        <a:xfrm>
          <a:off x="0" y="23503"/>
          <a:ext cx="4271374" cy="1670400"/>
        </a:xfrm>
        <a:prstGeom prst="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>
              <a:latin typeface="Calibri" pitchFamily="34" charset="0"/>
              <a:cs typeface="Calibri" pitchFamily="34" charset="0"/>
            </a:rPr>
            <a:t>Rede Municipal</a:t>
          </a:r>
          <a:endParaRPr lang="pt-BR" sz="3200" kern="1200" dirty="0">
            <a:latin typeface="Calibri" pitchFamily="34" charset="0"/>
            <a:cs typeface="Calibri" pitchFamily="34" charset="0"/>
          </a:endParaRPr>
        </a:p>
      </dsp:txBody>
      <dsp:txXfrm>
        <a:off x="0" y="23503"/>
        <a:ext cx="4271374" cy="1670400"/>
      </dsp:txXfrm>
    </dsp:sp>
    <dsp:sp modelId="{C28B2F07-B9B8-4002-9E13-41A5F39E6DE5}">
      <dsp:nvSpPr>
        <dsp:cNvPr id="0" name=""/>
        <dsp:cNvSpPr/>
      </dsp:nvSpPr>
      <dsp:spPr>
        <a:xfrm>
          <a:off x="0" y="1693903"/>
          <a:ext cx="4271374" cy="2547360"/>
        </a:xfrm>
        <a:prstGeom prst="rect">
          <a:avLst/>
        </a:prstGeom>
        <a:solidFill>
          <a:schemeClr val="accent6">
            <a:lumMod val="60000"/>
            <a:lumOff val="4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>
              <a:latin typeface="Calibri" pitchFamily="34" charset="0"/>
              <a:cs typeface="Calibri" pitchFamily="34" charset="0"/>
            </a:rPr>
            <a:t>36 - Educação Básica;</a:t>
          </a:r>
          <a:endParaRPr lang="pt-BR" sz="2800" kern="1200" dirty="0">
            <a:latin typeface="Calibri" pitchFamily="34" charset="0"/>
            <a:cs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2800" kern="1200" dirty="0">
            <a:latin typeface="Calibri" pitchFamily="34" charset="0"/>
            <a:cs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>
              <a:latin typeface="Calibri" pitchFamily="34" charset="0"/>
              <a:cs typeface="Calibri" pitchFamily="34" charset="0"/>
            </a:rPr>
            <a:t>22 Visitadas   (61%) entre março e novembro 2017.</a:t>
          </a:r>
          <a:endParaRPr lang="pt-BR" sz="2800" kern="1200" dirty="0">
            <a:latin typeface="Calibri" pitchFamily="34" charset="0"/>
            <a:cs typeface="Calibri" pitchFamily="34" charset="0"/>
          </a:endParaRPr>
        </a:p>
      </dsp:txBody>
      <dsp:txXfrm>
        <a:off x="0" y="1693903"/>
        <a:ext cx="4271374" cy="2547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7FFCF-D60C-4D81-97B0-33909CBEE5DA}" type="datetimeFigureOut">
              <a:rPr lang="pt-BR" smtClean="0"/>
              <a:pPr/>
              <a:t>19.04.2018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C77F1-D874-472F-B0C6-F1A9E8AFA09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conhecida “Lei das Bibliotecas Escolares”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que diz?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Universalização das bibliotecas escolares – promulgada em 24 maio de 2010 – todas as escolas brasileiras de ensino básico deverão dispor de uma biblioteca até o ano de 2020.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 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ela deixa muitos questionamentos. Certo?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Primeiramente que gera muita dúvida: a lei prevê que todas as escolas devam contar com biblioteca ou com bibliotecário? Bom, na verdade ela fala das bibliotecas escolares, porém cita o bibliotecário.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Juntamente com a Lei, encontramos a publicação do documento organizado pela Bernadete Campello em 2010. Este documento é reconhecido pelo CFB, por meio da Resolução CFB nº119/2011 → instrumento de apoio para as escolas na implementação da Lei 12.244/2010. Apresenta critérios a serem observados no estabelecimento do perfil da biblioteca de cada escola.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Durante o ano de 2017, foi realizado um Diagnóstico das Bibliotecas Escolares em Santa Catarina. Na verdade esse trabalho ainda está em andamento, será dado continuidade até o ano de 2020.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Durante minhas visitas às escolas é aplicado um formulário bem completo, baseado nos parâmetros de Campello, citado anteriormente</a:t>
            </a: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Hoje iremos focar nos dados encontrados nas escolas </a:t>
            </a:r>
            <a:r>
              <a:rPr lang="pt-BR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 Florianópolis.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Dividirei em Rede Estadual, Rede Municipal e Instituições privadas.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Ensino Básico → Fundamental I e II, Ensino Médio.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Constatou-se que a </a:t>
            </a:r>
            <a:r>
              <a:rPr lang="pt-BR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E.E.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de </a:t>
            </a:r>
            <a:r>
              <a:rPr lang="pt-BR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Muquém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a </a:t>
            </a:r>
            <a:r>
              <a:rPr lang="pt-BR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E.E.M.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Antônio Paschoal Apostolo funcionam no mesmo prédio, assim como a </a:t>
            </a:r>
            <a:r>
              <a:rPr lang="pt-BR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E.E.B.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Presidente Roosevelt e a  </a:t>
            </a:r>
            <a:r>
              <a:rPr lang="pt-BR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E.E.B.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Dayse Werner Salles. </a:t>
            </a:r>
            <a:endParaRPr dirty="0"/>
          </a:p>
          <a:p>
            <a:pPr marL="171450" marR="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Portanto foram realizadas 37 visitas</a:t>
            </a: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lang="pt-BR" sz="12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 segunda feira (dia 16/04) finalizamos</a:t>
            </a:r>
            <a:r>
              <a:rPr lang="pt-BR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 visitas. Portanto podemos afirmar que 100% da rede estadual de ensino em Florianópolis foi diagnosticada. O relatório já foi entregue ao Dr. Davi, que será atualizado ainda essa semana com o resultados das 2 últimas visitas.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o objetivo de contextualizar as 39 (trinta e nove) escolas de ensino público estadual, no município de Florianópolis, foram analisadas duas variáveis consideradas importantes por fornecer subsídios que justifiquem a necessidade e a importância das Bibliotecas Escolares, a saber: o número de alunos matriculados em cada escola e o nível de ensino ofertado pelas mesmas.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 “outros tipos de ensino” o curso de Magistério, ensino técnico e  ensino de jovens e adultos.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Constatou-se que, como descrito anteriormente, que </a:t>
            </a:r>
            <a:r>
              <a:rPr lang="pt-B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das 39 (trinta e nove) escolas públicas estaduais em Florianópolis,</a:t>
            </a: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duas (02) escolas não possuem prédio próprio, portanto, utilizam prédios de duas outras escolas e consequentemente utilizam a mesma Biblioteca.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Mesmo constatando-se que em seis (06) escolas a Biblioteca encontra-se fechada os dados sobre as mesmas foram coletados e analisados nesta pesquisa.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Das 33 bibliotecas encontradas</a:t>
            </a:r>
            <a:r>
              <a:rPr lang="pt-BR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verificamos que: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 encontram-se em condições adequadas no que tange os três quesitos apontados por Campello </a:t>
            </a:r>
            <a:r>
              <a:rPr lang="pt-BR" sz="1200" b="0" i="0" u="none" strike="noStrike" cap="none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</a:t>
            </a:r>
            <a:r>
              <a:rPr lang="pt-BR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200" b="0" i="0" u="none" strike="noStrike" cap="none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</a:t>
            </a:r>
            <a:r>
              <a:rPr lang="pt-BR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(2010): iluminação, ventilação e limpeza.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pt-BR" sz="12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Não são raras as vezes em que a biblioteca fica num canto escondido da escola, em local pouco arejado, desconfortável e apertado.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pt-BR" sz="1200" b="0" i="0" u="none" strike="noStrike" cap="none" dirty="0" smtClean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Considerando que uma classe é composta por 20 a 40 alunos, concluímos que: 46% acomoda uma classe inteira.</a:t>
            </a:r>
            <a:endParaRPr lang="pt-BR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acordo com o documento “Parâmetros para Bibliotecas Escolares”, a biblioteca deve contar com acervo de livros compatível com o número de alunos e considera: a) </a:t>
            </a:r>
            <a:r>
              <a:rPr lang="pt-BR" sz="1200" b="0" i="1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nível básico: </a:t>
            </a: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partir de um título por aluno; b)</a:t>
            </a:r>
            <a:r>
              <a:rPr lang="pt-BR" sz="1200" b="0" i="1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 nível exemplar: </a:t>
            </a: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partir de quatro títulos por aluno.</a:t>
            </a:r>
            <a:endParaRPr lang="pt-BR" dirty="0" smtClean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Porém, encontra-se dificuldade de realizar a análise do quesito quantidade de acervo, pois na grande maioria não existe um registro continuado e confiável dos materiais existentes na biblioteca, dificultando, assim, a contabilidade de quantidade de títulos e exemplares. Somente 12 souberam responder sobre o acervo.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Inúmeras “tentativas” de organização foram registradas, dentre elas destacamos as seguintes.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Shape 211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Destaca-se que somente em duas (02) bibliotecas foi encontrado um acervo que pode ser considerado tratado tecnicamente e informatizado.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Estas bibliotecas contam com bibliotecários.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 conseguinte, pode-se afirmar que não existe padrão de organização do acervo nas bibliotecas da Rede Pública Estadual de ensino, e nem poderia ter em decorrência da ausência de profissionais capacitados e qualificados para tal serviço, além da falta de incentivo por parte do órgão competente. Resultando em cada escola, cada funcionário responsável adotar a maneira mais “simples”, na tentativa de organização e controle do acervo e empréstimo.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Shape 24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Shape 24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Shape 24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Shape 202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O diagnóstico das escolas</a:t>
            </a:r>
            <a:r>
              <a:rPr lang="pt-BR" baseline="0" dirty="0" smtClean="0"/>
              <a:t> privadas não foi realizado para essa apresentação, uma vez que o foco, hoje, é a educação pública.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pt-BR" baseline="0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aseline="0" dirty="0" smtClean="0"/>
              <a:t>Porém os resultados que apresentarei agora são referentes, na sua grande maioria, às entidades de ensino privadas.</a:t>
            </a:r>
            <a:endParaRPr dirty="0"/>
          </a:p>
        </p:txBody>
      </p:sp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258</a:t>
            </a:r>
            <a:r>
              <a:rPr lang="pt-BR" baseline="0" dirty="0" smtClean="0"/>
              <a:t> visitas em 2017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aseline="0" dirty="0" smtClean="0"/>
              <a:t>109 irregularidades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aseline="0" dirty="0" smtClean="0"/>
              <a:t>40 regularizações em 2017 + 11 regularizações em 2018 = </a:t>
            </a:r>
            <a:r>
              <a:rPr lang="pt-BR" baseline="0" dirty="0" smtClean="0"/>
              <a:t>51 regularizações (47%)</a:t>
            </a:r>
            <a:endParaRPr lang="pt-BR" baseline="0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aseline="0" dirty="0" smtClean="0"/>
              <a:t>13 Processos Administrativos de Fiscalização abertos em 2017 + 05 em 2018 =18 processos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aseline="0" dirty="0" smtClean="0"/>
              <a:t>05 processos já foram regularizados e foram arquivados.</a:t>
            </a:r>
            <a:endParaRPr lang="pt-BR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pt-BR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Das </a:t>
            </a:r>
            <a:r>
              <a:rPr lang="pt-BR" dirty="0" smtClean="0"/>
              <a:t>51 </a:t>
            </a:r>
            <a:r>
              <a:rPr lang="pt-BR" dirty="0" smtClean="0"/>
              <a:t>regularizações, 36</a:t>
            </a:r>
            <a:r>
              <a:rPr lang="pt-BR" baseline="0" dirty="0" smtClean="0"/>
              <a:t> foram em Escolas – portanto, </a:t>
            </a:r>
            <a:r>
              <a:rPr lang="pt-BR" baseline="0" dirty="0" smtClean="0"/>
              <a:t>71% </a:t>
            </a:r>
            <a:r>
              <a:rPr lang="pt-BR" baseline="0" dirty="0" smtClean="0"/>
              <a:t>das </a:t>
            </a:r>
            <a:r>
              <a:rPr lang="pt-BR" baseline="0" dirty="0" smtClean="0"/>
              <a:t>regularizações </a:t>
            </a:r>
            <a:r>
              <a:rPr lang="pt-BR" baseline="0" dirty="0" smtClean="0"/>
              <a:t>referem-se a escolas</a:t>
            </a:r>
            <a:endParaRPr dirty="0"/>
          </a:p>
        </p:txBody>
      </p:sp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O Resultado é</a:t>
            </a:r>
            <a:r>
              <a:rPr lang="pt-BR" baseline="0" dirty="0" smtClean="0"/>
              <a:t> muito claro quando fazemos a seguinte comparação:</a:t>
            </a:r>
            <a:endParaRPr dirty="0"/>
          </a:p>
        </p:txBody>
      </p:sp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fiscalcrb14@gmail.com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Shape 89"/>
          <p:cNvSpPr/>
          <p:nvPr/>
        </p:nvSpPr>
        <p:spPr>
          <a:xfrm>
            <a:off x="1331640" y="677154"/>
            <a:ext cx="7503336" cy="1690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i="0" u="none" strike="noStrike" cap="none" dirty="0" smtClean="0">
                <a:solidFill>
                  <a:srgbClr val="3A1A62"/>
                </a:solidFill>
                <a:latin typeface="Calibri"/>
                <a:ea typeface="Calibri"/>
                <a:cs typeface="Calibri"/>
                <a:sym typeface="Calibri"/>
              </a:rPr>
              <a:t>BIBLIOTECAS ESCOLARES EM FLORIANÓPOLIS (SC)</a:t>
            </a:r>
            <a:endParaRPr sz="4800" b="1" i="0" u="none" strike="noStrike" cap="none" dirty="0">
              <a:solidFill>
                <a:srgbClr val="3A1A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Shape 90"/>
          <p:cNvSpPr txBox="1"/>
          <p:nvPr/>
        </p:nvSpPr>
        <p:spPr>
          <a:xfrm>
            <a:off x="1294061" y="2371091"/>
            <a:ext cx="7503336" cy="3240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Viviane Carolina de Paula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Bibliotecária Fiscal do </a:t>
            </a:r>
            <a:endParaRPr lang="pt-BR" sz="18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Conselho 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Regional de Biblioteconomia 14ª Região.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lang="pt-BR" sz="18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Maria Lourdes </a:t>
            </a:r>
            <a:r>
              <a:rPr lang="pt-BR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Blatt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Ohira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pt-BR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Diretora Técnica do </a:t>
            </a:r>
          </a:p>
          <a:p>
            <a:pPr algn="ctr"/>
            <a:r>
              <a:rPr lang="pt-BR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14ª Região.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8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Professora 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aposentada do Departamento de Biblioteconomia </a:t>
            </a:r>
            <a:endParaRPr lang="pt-BR" sz="18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 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Universidade do Estado de Santa Catarina</a:t>
            </a:r>
            <a:r>
              <a:rPr lang="pt-BR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91" name="Shape 91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 </a:t>
            </a:r>
            <a:r>
              <a:rPr lang="pt-BR"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Florianópolis, 18 de abril de 2018</a:t>
            </a:r>
            <a:endParaRPr sz="2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Shape 96" descr="Z:\Assinatura MPSC Nov 2016\IMG_137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2459" y="3861048"/>
            <a:ext cx="3076045" cy="2053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 descr="Z:\Assinatura MPSC Nov 2016\IMG_136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608" y="260648"/>
            <a:ext cx="3076043" cy="205308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Shape 100" descr="Z:\Assinatura MPSC Nov 2016\IMG_138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9872" y="2095993"/>
            <a:ext cx="3076045" cy="205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/>
          <p:nvPr/>
        </p:nvSpPr>
        <p:spPr>
          <a:xfrm>
            <a:off x="4067944" y="188640"/>
            <a:ext cx="504056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Em 14 de novembro de 2016, o CRB-14, representado pelo seu Presidente </a:t>
            </a:r>
            <a:r>
              <a:rPr lang="pt-BR" sz="1800" b="1" i="0" u="sng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Juliano Zimmermann</a:t>
            </a:r>
            <a:r>
              <a:rPr lang="pt-BR" sz="18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, assinou o </a:t>
            </a:r>
            <a:r>
              <a:rPr lang="pt-BR" sz="24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Termo de Cooperação Técnica com o MP/SC</a:t>
            </a:r>
            <a:r>
              <a:rPr lang="pt-BR" sz="18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, no ato representado pelo Procurador Geral de Justiça </a:t>
            </a:r>
            <a:r>
              <a:rPr lang="pt-BR" sz="1800" b="1" i="0" u="sng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Dr. Sandro José Neis</a:t>
            </a:r>
            <a:r>
              <a:rPr lang="pt-BR" sz="18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02" name="Shape 102"/>
          <p:cNvSpPr txBox="1"/>
          <p:nvPr/>
        </p:nvSpPr>
        <p:spPr>
          <a:xfrm>
            <a:off x="1043608" y="4221088"/>
            <a:ext cx="4896544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Todas as entidades envolvidas com a formação e atuação do Bibliotecário no estado (CRB-14, ACB, UFSC e UDESC) serão parceiras atuantes no sentido de viabilizar as ações oriundas da assinatura do referido Termo de Cooperação Técnica.</a:t>
            </a:r>
            <a:endParaRPr/>
          </a:p>
        </p:txBody>
      </p:sp>
      <p:sp>
        <p:nvSpPr>
          <p:cNvPr id="103" name="Shape 103"/>
          <p:cNvSpPr txBox="1"/>
          <p:nvPr/>
        </p:nvSpPr>
        <p:spPr>
          <a:xfrm>
            <a:off x="1035095" y="2348880"/>
            <a:ext cx="10166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Fotos: MPSC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Shape 110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Shape 111"/>
          <p:cNvSpPr txBox="1"/>
          <p:nvPr/>
        </p:nvSpPr>
        <p:spPr>
          <a:xfrm>
            <a:off x="1187624" y="116632"/>
            <a:ext cx="7776864" cy="1384995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Metodologia: LEI </a:t>
            </a: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12.244/2010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Universalização das bibliotecas nas instituições de ensino do País</a:t>
            </a:r>
            <a:endParaRPr dirty="0"/>
          </a:p>
        </p:txBody>
      </p:sp>
      <p:sp>
        <p:nvSpPr>
          <p:cNvPr id="112" name="Shape 112"/>
          <p:cNvSpPr/>
          <p:nvPr/>
        </p:nvSpPr>
        <p:spPr>
          <a:xfrm>
            <a:off x="1065445" y="1611856"/>
            <a:ext cx="3807179" cy="2133426"/>
          </a:xfrm>
          <a:prstGeom prst="cloud">
            <a:avLst/>
          </a:prstGeom>
          <a:solidFill>
            <a:srgbClr val="FF33CC"/>
          </a:solidFill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Biblioteca</a:t>
            </a:r>
            <a:endParaRPr dirty="0"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Acervo</a:t>
            </a:r>
            <a:endParaRPr dirty="0"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Recursos Humanos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20647" y="3156558"/>
            <a:ext cx="51231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b="1" dirty="0" smtClean="0">
                <a:solidFill>
                  <a:srgbClr val="7030A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Determina que até 2020 todas as instituições de ensino </a:t>
            </a:r>
            <a:r>
              <a:rPr lang="pt-BR" sz="2400" b="1" smtClean="0">
                <a:solidFill>
                  <a:srgbClr val="7030A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tenham biblioteca</a:t>
            </a:r>
            <a:r>
              <a:rPr lang="pt-BR" sz="2400" b="1" dirty="0" smtClean="0">
                <a:solidFill>
                  <a:srgbClr val="7030A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.</a:t>
            </a:r>
            <a:endParaRPr lang="pt-BR" sz="2400" b="1" dirty="0" smtClean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lvl="0" algn="ctr"/>
            <a:r>
              <a:rPr lang="pt-BR" sz="2400" b="1" dirty="0" smtClean="0">
                <a:solidFill>
                  <a:srgbClr val="7030A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Deve ser constituída por, no mínimo, 1 título por aluno matriculado.</a:t>
            </a:r>
            <a:endParaRPr lang="pt-BR" sz="2400" b="1" dirty="0" smtClean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lvl="0" algn="ctr"/>
            <a:r>
              <a:rPr lang="pt-BR" sz="2400" b="1" dirty="0" smtClean="0">
                <a:solidFill>
                  <a:srgbClr val="7030A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E que seja respeitada a profissão bibliotecário, conforme a legislação.</a:t>
            </a:r>
            <a:endParaRPr lang="pt-BR" sz="24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Shape 110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Shape 111"/>
          <p:cNvSpPr txBox="1"/>
          <p:nvPr/>
        </p:nvSpPr>
        <p:spPr>
          <a:xfrm>
            <a:off x="1187624" y="116632"/>
            <a:ext cx="7776864" cy="1073341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Metodologia: Resolução CFB nº 119/2011 – Parâmetros para Bibliotecas Escolares </a:t>
            </a:r>
            <a:endParaRPr dirty="0"/>
          </a:p>
        </p:txBody>
      </p:sp>
      <p:sp>
        <p:nvSpPr>
          <p:cNvPr id="113" name="Shape 113"/>
          <p:cNvSpPr/>
          <p:nvPr/>
        </p:nvSpPr>
        <p:spPr>
          <a:xfrm>
            <a:off x="4597052" y="2082551"/>
            <a:ext cx="4308522" cy="3028066"/>
          </a:xfrm>
          <a:prstGeom prst="cloud">
            <a:avLst/>
          </a:prstGeom>
          <a:solidFill>
            <a:srgbClr val="00B0F0"/>
          </a:solidFill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“Biblioteca escolar como espaço de produção do conhecimento: parâmetros para bibliotecas escolares” (CAMPELLO, 2010)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139868" y="1578280"/>
            <a:ext cx="3419606" cy="3990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INDICADORES</a:t>
            </a:r>
          </a:p>
          <a:p>
            <a:pPr algn="ctr"/>
            <a:endParaRPr lang="pt-BR" sz="2200" b="1" dirty="0" smtClean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pt-BR" sz="2200" b="1" dirty="0" smtClean="0">
                <a:latin typeface="Calibri" pitchFamily="34" charset="0"/>
                <a:cs typeface="Calibri" pitchFamily="34" charset="0"/>
              </a:rPr>
              <a:t>*ESPAÇO FÍSICO</a:t>
            </a:r>
          </a:p>
          <a:p>
            <a:pPr algn="ctr">
              <a:spcAft>
                <a:spcPts val="800"/>
              </a:spcAft>
            </a:pPr>
            <a:r>
              <a:rPr lang="pt-BR" sz="2200" b="1" dirty="0" smtClean="0">
                <a:latin typeface="Calibri" pitchFamily="34" charset="0"/>
                <a:cs typeface="Calibri" pitchFamily="34" charset="0"/>
              </a:rPr>
              <a:t>*ACERVO</a:t>
            </a:r>
            <a:endParaRPr lang="pt-BR" sz="2200" dirty="0" smtClean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pt-BR" sz="2200" b="1" dirty="0" smtClean="0">
                <a:latin typeface="Calibri" pitchFamily="34" charset="0"/>
                <a:cs typeface="Calibri" pitchFamily="34" charset="0"/>
              </a:rPr>
              <a:t>*ORGANIZAÇÃO DO ACERVO</a:t>
            </a:r>
            <a:endParaRPr lang="pt-BR" sz="2200" dirty="0" smtClean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pt-BR" sz="2200" b="1" dirty="0" smtClean="0">
                <a:latin typeface="Calibri" pitchFamily="34" charset="0"/>
                <a:cs typeface="Calibri" pitchFamily="34" charset="0"/>
              </a:rPr>
              <a:t>*COMPUTADORES COM ACESSO À INTERNET</a:t>
            </a:r>
            <a:endParaRPr lang="pt-BR" sz="2200" dirty="0" smtClean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pt-BR" sz="2200" b="1" dirty="0" smtClean="0">
                <a:latin typeface="Calibri" pitchFamily="34" charset="0"/>
                <a:cs typeface="Calibri" pitchFamily="34" charset="0"/>
              </a:rPr>
              <a:t>*SERVIÇOS E ATIVIDADES</a:t>
            </a:r>
            <a:endParaRPr lang="pt-BR" sz="2200" dirty="0" smtClean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pt-BR" sz="2200" b="1" dirty="0" smtClean="0">
                <a:latin typeface="Calibri" pitchFamily="34" charset="0"/>
                <a:cs typeface="Calibri" pitchFamily="34" charset="0"/>
              </a:rPr>
              <a:t>*PESSOAL</a:t>
            </a:r>
            <a:endParaRPr lang="pt-BR" sz="2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Shape 120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Shape 122"/>
          <p:cNvSpPr/>
          <p:nvPr/>
        </p:nvSpPr>
        <p:spPr>
          <a:xfrm>
            <a:off x="1678488" y="408217"/>
            <a:ext cx="6614617" cy="210951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pt-BR" b="1" i="0" dirty="0" smtClean="0">
                <a:ln>
                  <a:noFill/>
                </a:ln>
                <a:solidFill>
                  <a:srgbClr val="7030A0"/>
                </a:solidFill>
                <a:latin typeface="Calibri"/>
              </a:rPr>
              <a:t>Bibliotec</a:t>
            </a:r>
            <a:r>
              <a:rPr lang="pt-BR" b="1" dirty="0" smtClean="0">
                <a:solidFill>
                  <a:srgbClr val="7030A0"/>
                </a:solidFill>
                <a:latin typeface="Calibri"/>
              </a:rPr>
              <a:t>a</a:t>
            </a:r>
            <a:r>
              <a:rPr lang="pt-BR" b="1" i="0" dirty="0" smtClean="0">
                <a:ln>
                  <a:noFill/>
                </a:ln>
                <a:solidFill>
                  <a:srgbClr val="7030A0"/>
                </a:solidFill>
                <a:latin typeface="Calibri"/>
              </a:rPr>
              <a:t>s Escolares</a:t>
            </a:r>
            <a:br>
              <a:rPr lang="pt-BR" b="1" i="0" dirty="0" smtClean="0">
                <a:ln>
                  <a:noFill/>
                </a:ln>
                <a:solidFill>
                  <a:srgbClr val="7030A0"/>
                </a:solidFill>
                <a:latin typeface="Calibri"/>
              </a:rPr>
            </a:br>
            <a:r>
              <a:rPr lang="pt-BR" b="1" i="0" dirty="0" smtClean="0">
                <a:ln>
                  <a:noFill/>
                </a:ln>
                <a:solidFill>
                  <a:srgbClr val="7030A0"/>
                </a:solidFill>
                <a:latin typeface="Calibri"/>
              </a:rPr>
              <a:t>em</a:t>
            </a:r>
            <a:br>
              <a:rPr lang="pt-BR" b="1" i="0" dirty="0" smtClean="0">
                <a:ln>
                  <a:noFill/>
                </a:ln>
                <a:solidFill>
                  <a:srgbClr val="7030A0"/>
                </a:solidFill>
                <a:latin typeface="Calibri"/>
              </a:rPr>
            </a:br>
            <a:r>
              <a:rPr lang="pt-BR" b="1" i="0" dirty="0" smtClean="0">
                <a:ln>
                  <a:noFill/>
                </a:ln>
                <a:solidFill>
                  <a:srgbClr val="7030A0"/>
                </a:solidFill>
                <a:latin typeface="Calibri"/>
              </a:rPr>
              <a:t>Florianópolis (SC)</a:t>
            </a:r>
            <a:endParaRPr lang="pt-BR" b="1" i="0" dirty="0">
              <a:ln>
                <a:noFill/>
              </a:ln>
              <a:solidFill>
                <a:srgbClr val="7030A0"/>
              </a:solidFill>
              <a:latin typeface="Calibri"/>
            </a:endParaRPr>
          </a:p>
        </p:txBody>
      </p:sp>
      <p:graphicFrame>
        <p:nvGraphicFramePr>
          <p:cNvPr id="12" name="Diagrama 11"/>
          <p:cNvGraphicFramePr/>
          <p:nvPr/>
        </p:nvGraphicFramePr>
        <p:xfrm>
          <a:off x="1315233" y="2436659"/>
          <a:ext cx="7615825" cy="3275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1302707" y="5423771"/>
            <a:ext cx="5098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Fonte: Censo Escolar - Sistema </a:t>
            </a:r>
            <a:r>
              <a:rPr lang="pt-BR" b="1" dirty="0" err="1" smtClean="0"/>
              <a:t>Educacenso</a:t>
            </a:r>
            <a:r>
              <a:rPr lang="pt-BR" b="1" dirty="0" smtClean="0"/>
              <a:t> 2016</a:t>
            </a:r>
          </a:p>
          <a:p>
            <a:r>
              <a:rPr lang="pt-BR" b="1" dirty="0" smtClean="0"/>
              <a:t>             Comissão de Fiscalização do CRB-14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54BE10C9-511F-4320-A305-CC674A42F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dgm id="{54BE10C9-511F-4320-A305-CC674A42F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578B8A69-437E-4DA8-8093-25A9CBA54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>
                                            <p:graphicEl>
                                              <a:dgm id="{578B8A69-437E-4DA8-8093-25A9CBA54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2113D30-2013-4CA4-B24C-9ECE88525B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>
                                            <p:graphicEl>
                                              <a:dgm id="{D2113D30-2013-4CA4-B24C-9ECE88525B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8B9F584E-4AD2-4611-980C-CD865C1077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>
                                            <p:graphicEl>
                                              <a:dgm id="{8B9F584E-4AD2-4611-980C-CD865C1077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28B2F07-B9B8-4002-9E13-41A5F39E6D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>
                                            <p:graphicEl>
                                              <a:dgm id="{C28B2F07-B9B8-4002-9E13-41A5F39E6D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56D4580-3CD6-49A0-B265-A43F3F2E09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>
                                            <p:graphicEl>
                                              <a:dgm id="{156D4580-3CD6-49A0-B265-A43F3F2E09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lvlAtOnc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Shape 135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Shape 139"/>
          <p:cNvSpPr txBox="1"/>
          <p:nvPr/>
        </p:nvSpPr>
        <p:spPr>
          <a:xfrm>
            <a:off x="1216824" y="4719179"/>
            <a:ext cx="7776864" cy="1418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* </a:t>
            </a:r>
            <a:r>
              <a:rPr lang="pt-BR" sz="2400" b="1" dirty="0" err="1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E.E.</a:t>
            </a:r>
            <a:r>
              <a:rPr lang="pt-BR" sz="2400" b="1" dirty="0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B de </a:t>
            </a:r>
            <a:r>
              <a:rPr lang="pt-BR" sz="2400" b="1" dirty="0" err="1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Muquém</a:t>
            </a:r>
            <a:r>
              <a:rPr lang="pt-BR" sz="2400" b="1" dirty="0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 - </a:t>
            </a:r>
            <a:r>
              <a:rPr lang="pt-BR" sz="2400" b="1" dirty="0" err="1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E.E.M.</a:t>
            </a:r>
            <a:r>
              <a:rPr lang="pt-BR" sz="2400" b="1" dirty="0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 Antônio Paschoal Apostolo.</a:t>
            </a:r>
            <a:endParaRPr sz="2400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7030A0"/>
              </a:solidFill>
              <a:latin typeface="Calibri" pitchFamily="34" charset="0"/>
              <a:ea typeface="Comic Sans MS"/>
              <a:cs typeface="Calibri" pitchFamily="34" charset="0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* </a:t>
            </a:r>
            <a:r>
              <a:rPr lang="pt-BR" sz="2400" b="1" dirty="0" err="1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E.E.B.</a:t>
            </a:r>
            <a:r>
              <a:rPr lang="pt-BR" sz="2400" b="1" dirty="0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 Presidente Roosevelt - </a:t>
            </a:r>
            <a:r>
              <a:rPr lang="pt-BR" sz="2400" b="1" dirty="0" err="1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E.E.B.</a:t>
            </a:r>
            <a:r>
              <a:rPr lang="pt-BR" sz="2400" b="1" dirty="0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 Dayse Werner Salles</a:t>
            </a:r>
            <a:r>
              <a:rPr lang="pt-BR" sz="2400" b="1" dirty="0" smtClean="0">
                <a:solidFill>
                  <a:srgbClr val="7030A0"/>
                </a:solidFill>
                <a:latin typeface="Calibri" pitchFamily="34" charset="0"/>
                <a:ea typeface="Comic Sans MS"/>
                <a:cs typeface="Calibri" pitchFamily="34" charset="0"/>
                <a:sym typeface="Comic Sans MS"/>
              </a:rPr>
              <a:t>.</a:t>
            </a:r>
            <a:endParaRPr sz="2400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8" name="Diagrama 7"/>
          <p:cNvGraphicFramePr/>
          <p:nvPr/>
        </p:nvGraphicFramePr>
        <p:xfrm>
          <a:off x="2718148" y="1327759"/>
          <a:ext cx="4684734" cy="3319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Shape 146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Shape 14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" name="Gráfico 6"/>
          <p:cNvGraphicFramePr/>
          <p:nvPr/>
        </p:nvGraphicFramePr>
        <p:xfrm>
          <a:off x="1089764" y="3457182"/>
          <a:ext cx="8054236" cy="2470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3"/>
          <p:cNvGraphicFramePr/>
          <p:nvPr/>
        </p:nvGraphicFramePr>
        <p:xfrm>
          <a:off x="1199823" y="1283071"/>
          <a:ext cx="7768813" cy="2399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Shape 156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Shape 15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" name="Chart 1"/>
          <p:cNvGraphicFramePr/>
          <p:nvPr/>
        </p:nvGraphicFramePr>
        <p:xfrm>
          <a:off x="2303548" y="1250906"/>
          <a:ext cx="5438775" cy="230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165"/>
          <p:cNvSpPr txBox="1"/>
          <p:nvPr/>
        </p:nvSpPr>
        <p:spPr>
          <a:xfrm>
            <a:off x="1112467" y="3582181"/>
            <a:ext cx="3647423" cy="2367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u="sng" dirty="0" smtClean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Desativação </a:t>
            </a:r>
            <a:r>
              <a:rPr lang="pt-BR" sz="1600" b="1" u="sng" dirty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das bibliotecas</a:t>
            </a:r>
            <a:r>
              <a:rPr lang="pt-BR" sz="1600" b="1" dirty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: </a:t>
            </a:r>
            <a:endParaRPr sz="1600" b="1" dirty="0">
              <a:solidFill>
                <a:srgbClr val="FF000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000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* falta de recursos humanos para atendimento aos alunos;</a:t>
            </a:r>
            <a:endParaRPr sz="16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000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 smtClean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* </a:t>
            </a:r>
            <a:r>
              <a:rPr lang="pt-BR" sz="1600" b="1" dirty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reforma</a:t>
            </a:r>
            <a:r>
              <a:rPr lang="pt-BR" sz="1600" dirty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.</a:t>
            </a:r>
            <a:endParaRPr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hape 173"/>
          <p:cNvSpPr txBox="1"/>
          <p:nvPr/>
        </p:nvSpPr>
        <p:spPr>
          <a:xfrm>
            <a:off x="5020587" y="3557392"/>
            <a:ext cx="3847839" cy="2379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u="sng" dirty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Inexistência de bibliotecas</a:t>
            </a:r>
            <a:r>
              <a:rPr lang="pt-BR" sz="1600" b="1" dirty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:</a:t>
            </a:r>
            <a:endParaRPr sz="16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FF000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* possuem acervo distribuído em salas de aula, sala de professores, sala multiuso, e outros espaços.</a:t>
            </a:r>
            <a:endParaRPr sz="16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FF000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* espaço multiuso com </a:t>
            </a:r>
            <a:r>
              <a:rPr lang="pt-BR" sz="1600" b="1" dirty="0" err="1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brinquedoteca</a:t>
            </a:r>
            <a:r>
              <a:rPr lang="pt-BR" sz="1600" b="1" dirty="0">
                <a:solidFill>
                  <a:srgbClr val="FF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e cantinho da leitura. </a:t>
            </a:r>
            <a:endParaRPr sz="1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Shape 164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Shape 166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202499" y="1277655"/>
            <a:ext cx="7753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Calibri" pitchFamily="34" charset="0"/>
                <a:cs typeface="Calibri" pitchFamily="34" charset="0"/>
              </a:rPr>
              <a:t>Espaço Físico </a:t>
            </a:r>
            <a:endParaRPr lang="pt-BR" sz="28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Chart 5"/>
          <p:cNvGraphicFramePr/>
          <p:nvPr/>
        </p:nvGraphicFramePr>
        <p:xfrm>
          <a:off x="1453020" y="2109787"/>
          <a:ext cx="7340252" cy="263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Shape 172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Shape 174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202499" y="1277655"/>
            <a:ext cx="7753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Calibri" pitchFamily="34" charset="0"/>
                <a:cs typeface="Calibri" pitchFamily="34" charset="0"/>
              </a:rPr>
              <a:t>Espaço Físico </a:t>
            </a:r>
            <a:endParaRPr lang="pt-BR" sz="28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Gráfico 6"/>
          <p:cNvGraphicFramePr/>
          <p:nvPr/>
        </p:nvGraphicFramePr>
        <p:xfrm>
          <a:off x="933190" y="17442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/>
          <p:cNvGraphicFramePr/>
          <p:nvPr/>
        </p:nvGraphicFramePr>
        <p:xfrm>
          <a:off x="4572000" y="342273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Shape 196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Shape 19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202499" y="1816274"/>
          <a:ext cx="7628350" cy="3494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216"/>
          <p:cNvSpPr txBox="1"/>
          <p:nvPr/>
        </p:nvSpPr>
        <p:spPr>
          <a:xfrm>
            <a:off x="1220079" y="1193850"/>
            <a:ext cx="777686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Acervo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Shape 214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Shape 215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x="1220079" y="1193850"/>
            <a:ext cx="777686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Acervo - Organização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7" name="Shape 217"/>
          <p:cNvGrpSpPr/>
          <p:nvPr/>
        </p:nvGrpSpPr>
        <p:grpSpPr>
          <a:xfrm>
            <a:off x="1876160" y="1822667"/>
            <a:ext cx="6432246" cy="3981866"/>
            <a:chOff x="656081" y="729"/>
            <a:chExt cx="6432246" cy="3981866"/>
          </a:xfrm>
        </p:grpSpPr>
        <p:sp>
          <p:nvSpPr>
            <p:cNvPr id="218" name="Shape 218"/>
            <p:cNvSpPr/>
            <p:nvPr/>
          </p:nvSpPr>
          <p:spPr>
            <a:xfrm>
              <a:off x="656081" y="729"/>
              <a:ext cx="3062974" cy="1837784"/>
            </a:xfrm>
            <a:prstGeom prst="rect">
              <a:avLst/>
            </a:prstGeom>
            <a:solidFill>
              <a:srgbClr val="00B05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Shape 219"/>
            <p:cNvSpPr txBox="1"/>
            <p:nvPr/>
          </p:nvSpPr>
          <p:spPr>
            <a:xfrm>
              <a:off x="656081" y="729"/>
              <a:ext cx="3062974" cy="183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Iniciado o tratamento técnico do acervo - </a:t>
              </a: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software de gestão de bibliotecas gratuito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Shape 220"/>
            <p:cNvSpPr/>
            <p:nvPr/>
          </p:nvSpPr>
          <p:spPr>
            <a:xfrm>
              <a:off x="4025353" y="729"/>
              <a:ext cx="3062974" cy="1837784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Shape 221"/>
            <p:cNvSpPr txBox="1"/>
            <p:nvPr/>
          </p:nvSpPr>
          <p:spPr>
            <a:xfrm>
              <a:off x="4025353" y="729"/>
              <a:ext cx="3062974" cy="183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Iniciado o tratamento técnico do acervo - software de gestão escolar,  ”módulo biblioteca”, adquirido pela APP</a:t>
              </a:r>
              <a:endPara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Shape 222"/>
            <p:cNvSpPr/>
            <p:nvPr/>
          </p:nvSpPr>
          <p:spPr>
            <a:xfrm>
              <a:off x="656081" y="2144811"/>
              <a:ext cx="3062974" cy="1837784"/>
            </a:xfrm>
            <a:prstGeom prst="rect">
              <a:avLst/>
            </a:prstGeom>
            <a:solidFill>
              <a:srgbClr val="00B0F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Shape 223"/>
            <p:cNvSpPr txBox="1"/>
            <p:nvPr/>
          </p:nvSpPr>
          <p:spPr>
            <a:xfrm>
              <a:off x="656081" y="2144811"/>
              <a:ext cx="3062974" cy="183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Iniciado o tratamento técnico do acervo - software de gestão escolar,  ”módulo biblioteca”, adquirido pela APP</a:t>
              </a:r>
              <a:endPara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Shape 224"/>
            <p:cNvSpPr/>
            <p:nvPr/>
          </p:nvSpPr>
          <p:spPr>
            <a:xfrm>
              <a:off x="4025353" y="2144811"/>
              <a:ext cx="3062974" cy="1837784"/>
            </a:xfrm>
            <a:prstGeom prst="rect">
              <a:avLst/>
            </a:prstGeom>
            <a:solidFill>
              <a:srgbClr val="FF3399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Shape 225"/>
            <p:cNvSpPr txBox="1"/>
            <p:nvPr/>
          </p:nvSpPr>
          <p:spPr>
            <a:xfrm>
              <a:off x="4025353" y="2144811"/>
              <a:ext cx="3062974" cy="183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Utilização do software </a:t>
              </a: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MS Excel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Shape 231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Shape 232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Shape 233"/>
          <p:cNvSpPr txBox="1"/>
          <p:nvPr/>
        </p:nvSpPr>
        <p:spPr>
          <a:xfrm>
            <a:off x="1220079" y="1193850"/>
            <a:ext cx="777686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Acervo - Organização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4" name="Shape 234"/>
          <p:cNvGrpSpPr/>
          <p:nvPr/>
        </p:nvGrpSpPr>
        <p:grpSpPr>
          <a:xfrm>
            <a:off x="1876160" y="1822667"/>
            <a:ext cx="6432246" cy="3981866"/>
            <a:chOff x="656081" y="729"/>
            <a:chExt cx="6432246" cy="3981866"/>
          </a:xfrm>
        </p:grpSpPr>
        <p:sp>
          <p:nvSpPr>
            <p:cNvPr id="235" name="Shape 235"/>
            <p:cNvSpPr/>
            <p:nvPr/>
          </p:nvSpPr>
          <p:spPr>
            <a:xfrm>
              <a:off x="656081" y="729"/>
              <a:ext cx="3062974" cy="1837784"/>
            </a:xfrm>
            <a:prstGeom prst="rect">
              <a:avLst/>
            </a:prstGeom>
            <a:solidFill>
              <a:srgbClr val="00B05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Shape 236"/>
            <p:cNvSpPr txBox="1"/>
            <p:nvPr/>
          </p:nvSpPr>
          <p:spPr>
            <a:xfrm>
              <a:off x="656081" y="729"/>
              <a:ext cx="3062974" cy="183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Acervo classificado de acordo com a </a:t>
              </a: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CDD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Shape 237"/>
            <p:cNvSpPr/>
            <p:nvPr/>
          </p:nvSpPr>
          <p:spPr>
            <a:xfrm>
              <a:off x="4025353" y="729"/>
              <a:ext cx="3062974" cy="1837784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Shape 238"/>
            <p:cNvSpPr txBox="1"/>
            <p:nvPr/>
          </p:nvSpPr>
          <p:spPr>
            <a:xfrm>
              <a:off x="4025353" y="729"/>
              <a:ext cx="3062974" cy="183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Acervo encontra-se organizado por </a:t>
              </a: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assunto</a:t>
              </a:r>
              <a:r>
                <a:rPr lang="pt-BR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, sem classificação ou catalogação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Shape 239"/>
            <p:cNvSpPr/>
            <p:nvPr/>
          </p:nvSpPr>
          <p:spPr>
            <a:xfrm>
              <a:off x="2340717" y="2144811"/>
              <a:ext cx="3062974" cy="1837784"/>
            </a:xfrm>
            <a:prstGeom prst="rect">
              <a:avLst/>
            </a:prstGeom>
            <a:solidFill>
              <a:srgbClr val="00B0F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Shape 240"/>
            <p:cNvSpPr txBox="1"/>
            <p:nvPr/>
          </p:nvSpPr>
          <p:spPr>
            <a:xfrm>
              <a:off x="2340717" y="2144811"/>
              <a:ext cx="3062974" cy="183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Tratamento técnico interrompido </a:t>
              </a:r>
              <a:r>
                <a:rPr lang="pt-BR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por falta de recursos humanos, ou por problemas técnicos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Shape 247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Shape 249"/>
          <p:cNvSpPr txBox="1"/>
          <p:nvPr/>
        </p:nvSpPr>
        <p:spPr>
          <a:xfrm>
            <a:off x="1220079" y="1193850"/>
            <a:ext cx="777686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Acervo – Organização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0" name="Shape 250"/>
          <p:cNvGrpSpPr/>
          <p:nvPr/>
        </p:nvGrpSpPr>
        <p:grpSpPr>
          <a:xfrm>
            <a:off x="1876160" y="1822667"/>
            <a:ext cx="6432246" cy="3981866"/>
            <a:chOff x="656081" y="729"/>
            <a:chExt cx="6432246" cy="3981866"/>
          </a:xfrm>
        </p:grpSpPr>
        <p:sp>
          <p:nvSpPr>
            <p:cNvPr id="251" name="Shape 251"/>
            <p:cNvSpPr/>
            <p:nvPr/>
          </p:nvSpPr>
          <p:spPr>
            <a:xfrm>
              <a:off x="656081" y="729"/>
              <a:ext cx="3062974" cy="1837784"/>
            </a:xfrm>
            <a:prstGeom prst="rect">
              <a:avLst/>
            </a:prstGeom>
            <a:solidFill>
              <a:srgbClr val="00B05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Shape 252"/>
            <p:cNvSpPr txBox="1"/>
            <p:nvPr/>
          </p:nvSpPr>
          <p:spPr>
            <a:xfrm>
              <a:off x="656081" y="729"/>
              <a:ext cx="3062974" cy="183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Professor da escola cursou mas não concluiu a graduação em Biblioteconomia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Shape 253"/>
            <p:cNvSpPr/>
            <p:nvPr/>
          </p:nvSpPr>
          <p:spPr>
            <a:xfrm>
              <a:off x="4025353" y="729"/>
              <a:ext cx="3062974" cy="1837784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Shape 254"/>
            <p:cNvSpPr txBox="1"/>
            <p:nvPr/>
          </p:nvSpPr>
          <p:spPr>
            <a:xfrm>
              <a:off x="4025353" y="729"/>
              <a:ext cx="3062974" cy="183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Professora readaptada com habilitação em Biblioteconomia</a:t>
              </a:r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Shape 255"/>
            <p:cNvSpPr/>
            <p:nvPr/>
          </p:nvSpPr>
          <p:spPr>
            <a:xfrm>
              <a:off x="2340717" y="2144811"/>
              <a:ext cx="3062974" cy="1837784"/>
            </a:xfrm>
            <a:prstGeom prst="rect">
              <a:avLst/>
            </a:prstGeom>
            <a:solidFill>
              <a:srgbClr val="FF3399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Shape 256"/>
            <p:cNvSpPr txBox="1"/>
            <p:nvPr/>
          </p:nvSpPr>
          <p:spPr>
            <a:xfrm>
              <a:off x="2340717" y="2144811"/>
              <a:ext cx="3062974" cy="1837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Professora readaptada que cursou mas não concluiu a graduação em </a:t>
              </a:r>
              <a:r>
                <a:rPr lang="pt-BR" sz="24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Arquivologia</a:t>
              </a:r>
              <a:r>
                <a:rPr lang="pt-BR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Shape 247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" name="Gráfico 12"/>
          <p:cNvGraphicFramePr/>
          <p:nvPr/>
        </p:nvGraphicFramePr>
        <p:xfrm>
          <a:off x="1415441" y="2057400"/>
          <a:ext cx="695194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Shape 216"/>
          <p:cNvSpPr txBox="1"/>
          <p:nvPr/>
        </p:nvSpPr>
        <p:spPr>
          <a:xfrm>
            <a:off x="1220079" y="1193850"/>
            <a:ext cx="777686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Recursos Tecnológicos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Shape 247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Estadual de Ensino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" name="Gráfico 12"/>
          <p:cNvGraphicFramePr/>
          <p:nvPr/>
        </p:nvGraphicFramePr>
        <p:xfrm>
          <a:off x="1114686" y="1565754"/>
          <a:ext cx="7791450" cy="4145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Shape 262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14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</a:t>
            </a:r>
            <a:r>
              <a:rPr lang="pt-BR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Municipal de </a:t>
            </a: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2943617" y="1371947"/>
          <a:ext cx="4271374" cy="4264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Shape 286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14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</a:t>
            </a:r>
            <a:r>
              <a:rPr lang="pt-BR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Municipal de </a:t>
            </a: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Gráfico 4"/>
          <p:cNvGraphicFramePr/>
          <p:nvPr/>
        </p:nvGraphicFramePr>
        <p:xfrm>
          <a:off x="1221288" y="1355943"/>
          <a:ext cx="6256750" cy="2088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/>
          <p:cNvGraphicFramePr/>
          <p:nvPr/>
        </p:nvGraphicFramePr>
        <p:xfrm>
          <a:off x="3206663" y="3356974"/>
          <a:ext cx="5937337" cy="2596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Shape 280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14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</a:t>
            </a:r>
            <a:r>
              <a:rPr lang="pt-BR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Municipal de </a:t>
            </a: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Gráfico 4"/>
          <p:cNvGraphicFramePr/>
          <p:nvPr/>
        </p:nvGraphicFramePr>
        <p:xfrm>
          <a:off x="1221287" y="131836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/>
          <p:cNvGraphicFramePr/>
          <p:nvPr/>
        </p:nvGraphicFramePr>
        <p:xfrm>
          <a:off x="3638812" y="3197268"/>
          <a:ext cx="550518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Shape 205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Shape 14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</a:t>
            </a:r>
            <a:r>
              <a:rPr lang="pt-BR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Municipal de </a:t>
            </a: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" name="Gráfico 6"/>
          <p:cNvGraphicFramePr/>
          <p:nvPr/>
        </p:nvGraphicFramePr>
        <p:xfrm>
          <a:off x="1246340" y="125573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/>
          <p:cNvGraphicFramePr/>
          <p:nvPr/>
        </p:nvGraphicFramePr>
        <p:xfrm>
          <a:off x="3457185" y="3222320"/>
          <a:ext cx="568681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Shape 196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Shape 216"/>
          <p:cNvSpPr txBox="1"/>
          <p:nvPr/>
        </p:nvSpPr>
        <p:spPr>
          <a:xfrm>
            <a:off x="1220079" y="1193850"/>
            <a:ext cx="777686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Acervo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Shape 14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</a:t>
            </a:r>
            <a:r>
              <a:rPr lang="pt-BR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Municipal de </a:t>
            </a: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" name="Gráfico 10"/>
          <p:cNvGraphicFramePr/>
          <p:nvPr/>
        </p:nvGraphicFramePr>
        <p:xfrm>
          <a:off x="1158656" y="1593937"/>
          <a:ext cx="606886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/>
          <p:cNvGraphicFramePr/>
          <p:nvPr/>
        </p:nvGraphicFramePr>
        <p:xfrm>
          <a:off x="2993721" y="3732756"/>
          <a:ext cx="6150279" cy="2132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1002081" y="3995803"/>
            <a:ext cx="33569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Software </a:t>
            </a:r>
            <a:r>
              <a:rPr lang="pt-BR" sz="2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Pergamum</a:t>
            </a:r>
            <a:r>
              <a:rPr lang="pt-BR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(Sistema Integrado de Bibliotecas)</a:t>
            </a:r>
            <a:endParaRPr lang="pt-BR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Shape 292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14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</a:t>
            </a:r>
            <a:r>
              <a:rPr lang="pt-BR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Municipal de </a:t>
            </a: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Gráfico 4"/>
          <p:cNvGraphicFramePr/>
          <p:nvPr/>
        </p:nvGraphicFramePr>
        <p:xfrm>
          <a:off x="1415441" y="2057400"/>
          <a:ext cx="744045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216"/>
          <p:cNvSpPr txBox="1"/>
          <p:nvPr/>
        </p:nvSpPr>
        <p:spPr>
          <a:xfrm>
            <a:off x="1220079" y="1193850"/>
            <a:ext cx="777686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Recursos Tecnológicos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Shape 292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14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</a:t>
            </a:r>
            <a:r>
              <a:rPr lang="pt-BR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Municipal de </a:t>
            </a: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Gráfico 4"/>
          <p:cNvGraphicFramePr/>
          <p:nvPr/>
        </p:nvGraphicFramePr>
        <p:xfrm>
          <a:off x="1164920" y="1669092"/>
          <a:ext cx="7766137" cy="3153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216"/>
          <p:cNvSpPr txBox="1"/>
          <p:nvPr/>
        </p:nvSpPr>
        <p:spPr>
          <a:xfrm>
            <a:off x="1220079" y="1193850"/>
            <a:ext cx="777686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Recursos Humanos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27134" y="4133588"/>
            <a:ext cx="811686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 smtClean="0">
                <a:latin typeface="Calibri" pitchFamily="34" charset="0"/>
                <a:cs typeface="Calibri" pitchFamily="34" charset="0"/>
              </a:rPr>
              <a:t>* 46 vagas para bibliotecários </a:t>
            </a:r>
            <a:r>
              <a:rPr lang="pt-BR" sz="16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Lei Complementar 503/2014 – que estabelece o plano de cargos, carreira e vencimentos dos servidores públicos do quadro de pessoa civil da administração direta, autárquica e 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fundacional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 do poder executivo municipal e adota outras providências</a:t>
            </a:r>
            <a:r>
              <a:rPr lang="pt-BR" sz="1600" dirty="0" smtClean="0">
                <a:latin typeface="Calibri" pitchFamily="34" charset="0"/>
                <a:cs typeface="Calibri" pitchFamily="34" charset="0"/>
              </a:rPr>
              <a:t>).</a:t>
            </a:r>
          </a:p>
          <a:p>
            <a:pPr algn="just"/>
            <a:endParaRPr lang="pt-BR" sz="1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pt-BR" sz="1600" b="1" dirty="0" smtClean="0">
                <a:latin typeface="Calibri" pitchFamily="34" charset="0"/>
                <a:cs typeface="Calibri" pitchFamily="34" charset="0"/>
              </a:rPr>
              <a:t>* 31 bibliotecários atuando </a:t>
            </a:r>
            <a:r>
              <a:rPr lang="pt-BR" sz="1600" dirty="0" smtClean="0">
                <a:latin typeface="Calibri" pitchFamily="34" charset="0"/>
                <a:cs typeface="Calibri" pitchFamily="34" charset="0"/>
              </a:rPr>
              <a:t>nas bibliotecas ligadas à Secretaria Municipal de Educação (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http://www.pmf.sc.gov.br/entidades/educa/index.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php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?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cms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=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debec&amp;menu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=10&amp;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submenuid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=253</a:t>
            </a:r>
            <a:r>
              <a:rPr lang="pt-BR" sz="1600" dirty="0" smtClean="0">
                <a:latin typeface="Calibri" pitchFamily="34" charset="0"/>
                <a:cs typeface="Calibri" pitchFamily="34" charset="0"/>
              </a:rPr>
              <a:t>).</a:t>
            </a:r>
          </a:p>
          <a:p>
            <a:pPr algn="just"/>
            <a:endParaRPr lang="pt-BR" sz="1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Shape 292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147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Rede </a:t>
            </a:r>
            <a:r>
              <a:rPr lang="pt-BR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Privada de </a:t>
            </a: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Florianópolis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3186309" y="1789600"/>
            <a:ext cx="3941000" cy="1265666"/>
            <a:chOff x="5292998" y="348931"/>
            <a:chExt cx="2320446" cy="90015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2" name="Retângulo 11"/>
            <p:cNvSpPr/>
            <p:nvPr/>
          </p:nvSpPr>
          <p:spPr>
            <a:xfrm>
              <a:off x="5292998" y="348931"/>
              <a:ext cx="2320446" cy="900150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2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tângulo 12"/>
            <p:cNvSpPr/>
            <p:nvPr/>
          </p:nvSpPr>
          <p:spPr>
            <a:xfrm>
              <a:off x="5292998" y="348931"/>
              <a:ext cx="2320446" cy="9001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912" tIns="105664" rIns="184912" bIns="105664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600" kern="1200" dirty="0" smtClean="0"/>
                <a:t>Instituições Privadas</a:t>
              </a:r>
              <a:endParaRPr lang="pt-BR" sz="2600" kern="1200" dirty="0"/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3186309" y="3068876"/>
            <a:ext cx="3941000" cy="2567835"/>
            <a:chOff x="5292998" y="1249081"/>
            <a:chExt cx="2320446" cy="167719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Retângulo 9"/>
            <p:cNvSpPr/>
            <p:nvPr/>
          </p:nvSpPr>
          <p:spPr>
            <a:xfrm>
              <a:off x="5292998" y="1249081"/>
              <a:ext cx="2320446" cy="1677194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2">
                <a:tint val="40000"/>
                <a:alpha val="90000"/>
                <a:hueOff val="5025821"/>
                <a:satOff val="-4378"/>
                <a:lumOff val="-6"/>
                <a:alphaOff val="0"/>
              </a:schemeClr>
            </a:lnRef>
            <a:fillRef idx="1">
              <a:schemeClr val="accent2">
                <a:tint val="40000"/>
                <a:alpha val="90000"/>
                <a:hueOff val="5025821"/>
                <a:satOff val="-4378"/>
                <a:lumOff val="-6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5025821"/>
                <a:satOff val="-4378"/>
                <a:lumOff val="-6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tângulo 10"/>
            <p:cNvSpPr/>
            <p:nvPr/>
          </p:nvSpPr>
          <p:spPr>
            <a:xfrm>
              <a:off x="5292998" y="1500901"/>
              <a:ext cx="2320446" cy="142537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BR" sz="2000" kern="1200" dirty="0" smtClean="0"/>
                <a:t>86 - Educação Básica;</a:t>
              </a:r>
              <a:endParaRPr lang="pt-BR" sz="2000" kern="1200" dirty="0"/>
            </a:p>
            <a:p>
              <a:pPr marL="228600" lvl="1" indent="-2286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pt-BR" sz="2000" kern="1200" dirty="0"/>
            </a:p>
            <a:p>
              <a:pPr marL="228600" lvl="1" indent="-2286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BR" sz="2000" kern="1200" dirty="0" smtClean="0"/>
                <a:t>43 Visitadas (50%).</a:t>
              </a:r>
            </a:p>
            <a:p>
              <a:pPr marL="228600" lvl="1" indent="-2286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pt-BR" sz="2000" kern="1200" dirty="0" smtClean="0"/>
            </a:p>
            <a:p>
              <a:pPr marL="228600" lvl="1" indent="-2286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BR" sz="2000" kern="1200" dirty="0" smtClean="0"/>
                <a:t>1 sem Biblioteca (2%)</a:t>
              </a:r>
              <a:endParaRPr lang="pt-BR" sz="20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Shape 274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7446" y="12868"/>
            <a:ext cx="7866345" cy="5899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Estrela de 7 Pontos 7"/>
          <p:cNvSpPr/>
          <p:nvPr/>
        </p:nvSpPr>
        <p:spPr>
          <a:xfrm>
            <a:off x="1052186" y="0"/>
            <a:ext cx="8091815" cy="5937337"/>
          </a:xfrm>
          <a:prstGeom prst="star7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latin typeface="Calibri" pitchFamily="34" charset="0"/>
                <a:cs typeface="Calibri" pitchFamily="34" charset="0"/>
              </a:rPr>
              <a:t>40 </a:t>
            </a:r>
          </a:p>
          <a:p>
            <a:pPr algn="ctr"/>
            <a:r>
              <a:rPr lang="pt-BR" sz="4400" b="1" dirty="0" smtClean="0">
                <a:latin typeface="Calibri" pitchFamily="34" charset="0"/>
                <a:cs typeface="Calibri" pitchFamily="34" charset="0"/>
              </a:rPr>
              <a:t>+</a:t>
            </a:r>
          </a:p>
          <a:p>
            <a:pPr algn="ctr"/>
            <a:r>
              <a:rPr lang="pt-BR" sz="4400" b="1" dirty="0" smtClean="0">
                <a:latin typeface="Calibri" pitchFamily="34" charset="0"/>
                <a:cs typeface="Calibri" pitchFamily="34" charset="0"/>
              </a:rPr>
              <a:t>11</a:t>
            </a:r>
          </a:p>
          <a:p>
            <a:pPr algn="ctr"/>
            <a:r>
              <a:rPr lang="pt-BR" sz="4400" b="1" dirty="0" smtClean="0">
                <a:latin typeface="Calibri" pitchFamily="34" charset="0"/>
                <a:cs typeface="Calibri" pitchFamily="34" charset="0"/>
              </a:rPr>
              <a:t>=</a:t>
            </a:r>
          </a:p>
          <a:p>
            <a:pPr algn="ctr"/>
            <a:r>
              <a:rPr lang="pt-BR" sz="4400" b="1" dirty="0" smtClean="0">
                <a:latin typeface="Calibri" pitchFamily="34" charset="0"/>
                <a:cs typeface="Calibri" pitchFamily="34" charset="0"/>
              </a:rPr>
              <a:t>51 </a:t>
            </a:r>
            <a:r>
              <a:rPr lang="pt-BR" sz="4400" b="1" dirty="0" smtClean="0">
                <a:latin typeface="Calibri" pitchFamily="34" charset="0"/>
                <a:cs typeface="Calibri" pitchFamily="34" charset="0"/>
              </a:rPr>
              <a:t>regularizações</a:t>
            </a:r>
            <a:endParaRPr lang="pt-BR" sz="44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Shape 268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248"/>
          <p:cNvSpPr txBox="1"/>
          <p:nvPr/>
        </p:nvSpPr>
        <p:spPr>
          <a:xfrm>
            <a:off x="1187624" y="116632"/>
            <a:ext cx="7776864" cy="107721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 da Fiscalização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2017</a:t>
            </a: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Gráfico 4"/>
          <p:cNvGraphicFramePr/>
          <p:nvPr/>
        </p:nvGraphicFramePr>
        <p:xfrm>
          <a:off x="3106455" y="1290181"/>
          <a:ext cx="6037545" cy="445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127342" y="1628384"/>
            <a:ext cx="30814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Calibri" pitchFamily="34" charset="0"/>
                <a:cs typeface="Calibri" pitchFamily="34" charset="0"/>
              </a:rPr>
              <a:t>*Solicitações de registro;</a:t>
            </a:r>
          </a:p>
          <a:p>
            <a:pPr algn="ctr"/>
            <a:endParaRPr lang="pt-BR" sz="2800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pt-BR" sz="2800" b="1" dirty="0" smtClean="0">
                <a:latin typeface="Calibri" pitchFamily="34" charset="0"/>
                <a:cs typeface="Calibri" pitchFamily="34" charset="0"/>
              </a:rPr>
              <a:t>*Reintegração;</a:t>
            </a:r>
          </a:p>
          <a:p>
            <a:pPr algn="ctr"/>
            <a:endParaRPr lang="pt-BR" sz="2800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pt-BR" sz="2800" b="1" dirty="0" smtClean="0">
                <a:latin typeface="Calibri" pitchFamily="34" charset="0"/>
                <a:cs typeface="Calibri" pitchFamily="34" charset="0"/>
              </a:rPr>
              <a:t>*Transferências de outros regionais.</a:t>
            </a:r>
          </a:p>
          <a:p>
            <a:pPr algn="ctr"/>
            <a:endParaRPr lang="pt-BR" sz="2800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pt-B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Aumento de 40,8%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89765" y="5599134"/>
            <a:ext cx="6275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+mj-lt"/>
                <a:cs typeface="Calibri" pitchFamily="34" charset="0"/>
              </a:rPr>
              <a:t>Fonte: Setor Administrativo do CRB-14</a:t>
            </a:r>
            <a:endParaRPr lang="pt-BR" b="1" dirty="0">
              <a:latin typeface="+mj-lt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CONSELHO REGIONAL DE BIBLIOTECONOMIA – 14ª REGIÃO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Shape 268"/>
          <p:cNvSpPr/>
          <p:nvPr/>
        </p:nvSpPr>
        <p:spPr>
          <a:xfrm rot="-5400000">
            <a:off x="-2907196" y="2907196"/>
            <a:ext cx="6858000" cy="10436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IX Fórum de Bibliotecas  Escolares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2" descr="https://2.bp.blogspot.com/-_LqbU58USwg/Vsbziu4iKPI/AAAAAAAAUqo/wyDHLA45cWM/s640/60b452f4afa22ce52619854b1b3931fe.jpg">
            <a:extLst>
              <a:ext uri="{FF2B5EF4-FFF2-40B4-BE49-F238E27FC236}">
                <a16:creationId xmlns:a16="http://schemas.microsoft.com/office/drawing/2014/main" xmlns="" id="{A691BD6A-6979-4435-9587-553B6E23A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6832" y="159780"/>
            <a:ext cx="4923447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AF688718-48FB-4E7A-BF85-BCFB697697F3}"/>
              </a:ext>
            </a:extLst>
          </p:cNvPr>
          <p:cNvSpPr txBox="1"/>
          <p:nvPr/>
        </p:nvSpPr>
        <p:spPr>
          <a:xfrm>
            <a:off x="1226831" y="2899231"/>
            <a:ext cx="5362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Fonte: Blog Muito Mais que Livros</a:t>
            </a:r>
          </a:p>
        </p:txBody>
      </p:sp>
      <p:pic>
        <p:nvPicPr>
          <p:cNvPr id="10" name="Picture 2" descr="C:\Users\Administrador\Pictures\Imagens diversas\2684690_árvore-conhecimento-livros-folhas-educação-aprendizage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4212" y="1916964"/>
            <a:ext cx="2759372" cy="3524165"/>
          </a:xfrm>
          <a:prstGeom prst="rect">
            <a:avLst/>
          </a:prstGeom>
          <a:noFill/>
        </p:spPr>
      </p:pic>
      <p:sp>
        <p:nvSpPr>
          <p:cNvPr id="11" name="Retângulo 10"/>
          <p:cNvSpPr/>
          <p:nvPr/>
        </p:nvSpPr>
        <p:spPr>
          <a:xfrm>
            <a:off x="1049571" y="4168635"/>
            <a:ext cx="5184576" cy="19442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234380"/>
              </a:avLst>
            </a:prstTxWarp>
            <a:spAutoFit/>
          </a:bodyPr>
          <a:lstStyle/>
          <a:p>
            <a:pPr algn="ctr"/>
            <a:r>
              <a:rPr lang="pt-BR" sz="7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OBRIGADA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246973" y="4856567"/>
            <a:ext cx="480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 smtClean="0">
                <a:latin typeface="Calibri" pitchFamily="34" charset="0"/>
                <a:cs typeface="Calibri" pitchFamily="34" charset="0"/>
                <a:hlinkClick r:id="rId5"/>
              </a:rPr>
              <a:t>fiscalcrb14@gmail.com</a:t>
            </a:r>
            <a:endParaRPr lang="pt-BR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1966</Words>
  <Application>Microsoft Office PowerPoint</Application>
  <PresentationFormat>Apresentação na tela (4:3)</PresentationFormat>
  <Paragraphs>294</Paragraphs>
  <Slides>27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HOME</cp:lastModifiedBy>
  <cp:revision>73</cp:revision>
  <dcterms:modified xsi:type="dcterms:W3CDTF">2018-04-19T12:31:14Z</dcterms:modified>
</cp:coreProperties>
</file>